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1" r:id="rId5"/>
    <p:sldMasterId id="2147483702" r:id="rId6"/>
    <p:sldMasterId id="2147483703" r:id="rId7"/>
    <p:sldMasterId id="2147483704" r:id="rId8"/>
    <p:sldMasterId id="214748370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</p:sldIdLst>
  <p:sldSz cy="5143500" cx="9144000"/>
  <p:notesSz cx="6858000" cy="9144000"/>
  <p:embeddedFontLst>
    <p:embeddedFont>
      <p:font typeface="Roboto Thin"/>
      <p:regular r:id="rId38"/>
      <p:bold r:id="rId39"/>
      <p:italic r:id="rId40"/>
      <p:boldItalic r:id="rId41"/>
    </p:embeddedFont>
    <p:embeddedFont>
      <p:font typeface="Proxima Nova"/>
      <p:regular r:id="rId42"/>
      <p:bold r:id="rId43"/>
      <p:italic r:id="rId44"/>
      <p:boldItalic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Helvetica Neue"/>
      <p:regular r:id="rId50"/>
      <p:bold r:id="rId51"/>
      <p:italic r:id="rId52"/>
      <p:boldItalic r:id="rId53"/>
    </p:embeddedFont>
    <p:embeddedFont>
      <p:font typeface="Roboto Light"/>
      <p:regular r:id="rId54"/>
      <p:bold r:id="rId55"/>
      <p:italic r:id="rId56"/>
      <p:boldItalic r:id="rId57"/>
    </p:embeddedFont>
    <p:embeddedFont>
      <p:font typeface="Helvetica Neue Light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A1EB1E2-ADCF-411F-B9A4-44F9D7435702}">
  <a:tblStyle styleId="{2A1EB1E2-ADCF-411F-B9A4-44F9D74357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Thin-italic.fntdata"/><Relationship Id="rId42" Type="http://schemas.openxmlformats.org/officeDocument/2006/relationships/font" Target="fonts/ProximaNova-regular.fntdata"/><Relationship Id="rId41" Type="http://schemas.openxmlformats.org/officeDocument/2006/relationships/font" Target="fonts/RobotoThin-boldItalic.fntdata"/><Relationship Id="rId44" Type="http://schemas.openxmlformats.org/officeDocument/2006/relationships/font" Target="fonts/ProximaNova-italic.fntdata"/><Relationship Id="rId43" Type="http://schemas.openxmlformats.org/officeDocument/2006/relationships/font" Target="fonts/ProximaNova-bold.fntdata"/><Relationship Id="rId46" Type="http://schemas.openxmlformats.org/officeDocument/2006/relationships/font" Target="fonts/Roboto-regular.fntdata"/><Relationship Id="rId45" Type="http://schemas.openxmlformats.org/officeDocument/2006/relationships/font" Target="fonts/ProximaNova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font" Target="fonts/RobotoThin-bold.fntdata"/><Relationship Id="rId38" Type="http://schemas.openxmlformats.org/officeDocument/2006/relationships/font" Target="fonts/RobotoThin-regular.fntdata"/><Relationship Id="rId61" Type="http://schemas.openxmlformats.org/officeDocument/2006/relationships/font" Target="fonts/HelveticaNeueLight-boldItalic.fntdata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60" Type="http://schemas.openxmlformats.org/officeDocument/2006/relationships/font" Target="fonts/HelveticaNeueLight-italic.fntdata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font" Target="fonts/HelveticaNeue-bold.fntdata"/><Relationship Id="rId50" Type="http://schemas.openxmlformats.org/officeDocument/2006/relationships/font" Target="fonts/HelveticaNeue-regular.fntdata"/><Relationship Id="rId53" Type="http://schemas.openxmlformats.org/officeDocument/2006/relationships/font" Target="fonts/HelveticaNeue-boldItalic.fntdata"/><Relationship Id="rId52" Type="http://schemas.openxmlformats.org/officeDocument/2006/relationships/font" Target="fonts/HelveticaNeue-italic.fntdata"/><Relationship Id="rId11" Type="http://schemas.openxmlformats.org/officeDocument/2006/relationships/slide" Target="slides/slide1.xml"/><Relationship Id="rId55" Type="http://schemas.openxmlformats.org/officeDocument/2006/relationships/font" Target="fonts/RobotoLight-bold.fntdata"/><Relationship Id="rId10" Type="http://schemas.openxmlformats.org/officeDocument/2006/relationships/notesMaster" Target="notesMasters/notesMaster1.xml"/><Relationship Id="rId54" Type="http://schemas.openxmlformats.org/officeDocument/2006/relationships/font" Target="fonts/RobotoLight-regular.fntdata"/><Relationship Id="rId13" Type="http://schemas.openxmlformats.org/officeDocument/2006/relationships/slide" Target="slides/slide3.xml"/><Relationship Id="rId57" Type="http://schemas.openxmlformats.org/officeDocument/2006/relationships/font" Target="fonts/RobotoLight-boldItalic.fntdata"/><Relationship Id="rId12" Type="http://schemas.openxmlformats.org/officeDocument/2006/relationships/slide" Target="slides/slide2.xml"/><Relationship Id="rId56" Type="http://schemas.openxmlformats.org/officeDocument/2006/relationships/font" Target="fonts/RobotoLight-italic.fntdata"/><Relationship Id="rId15" Type="http://schemas.openxmlformats.org/officeDocument/2006/relationships/slide" Target="slides/slide5.xml"/><Relationship Id="rId59" Type="http://schemas.openxmlformats.org/officeDocument/2006/relationships/font" Target="fonts/HelveticaNeueLight-bold.fntdata"/><Relationship Id="rId14" Type="http://schemas.openxmlformats.org/officeDocument/2006/relationships/slide" Target="slides/slide4.xml"/><Relationship Id="rId58" Type="http://schemas.openxmlformats.org/officeDocument/2006/relationships/font" Target="fonts/HelveticaNeueLight-regular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00c1be4d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500c1be4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02481923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0248192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024819233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02481923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1c8fbc4f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1c8fbc4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1c8fbc4fa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1c8fbc4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1c8fbc4fa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1c8fbc4f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1d955724c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1d955724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8e9a80a4b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8e9a80a4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1d955724c_0_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1d955724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1d955724c_0_1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51d955724c_0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1d955724c_0_1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51d955724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00c1be4de_0_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00c1be4d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1d955724c_0_1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1d955724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58e9a80a4b_0_10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58e9a80a4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1d955724c_0_1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1d955724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8e9a80a4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58e9a80a4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58e9a80a4b_0_3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58e9a80a4b_0_3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8e9a80a4b_0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g58e9a80a4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1d955724c_0_2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51d955724c_0_2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8e9a80a4b_0_2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58e9a80a4b_0_2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00c1be4de_0_1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00c1be4d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00c1be4de_0_1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00c1be4d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“Machine learning” is generating predictions. Good generalization is able to predict in areas where data is sparse. Over-fitting is when the model fits to noise, as opposed to signal. Hyperparameters are parameters of the model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1d955724c_0_2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1d955724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00c1be4de_0_1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00c1be4d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1d955724c_0_2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1d955724c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1d955724c_0_2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1d955724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00c1be4de_0_1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00c1be4d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isclaimer" showMasterSp="0">
  <p:cSld name="Title Disclaimer">
    <p:bg>
      <p:bgPr>
        <a:solidFill>
          <a:srgbClr val="7C8699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633413" y="150971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034065" y="2414588"/>
            <a:ext cx="30759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>
  <p:cSld name="Title">
    <p:bg>
      <p:bgPr>
        <a:solidFill>
          <a:srgbClr val="7C8699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6048429" y="4631159"/>
            <a:ext cx="2876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633413" y="150971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3034065" y="2414588"/>
            <a:ext cx="30759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ft text" showMasterSp="0">
  <p:cSld name="Left text">
    <p:bg>
      <p:bgPr>
        <a:solidFill>
          <a:srgbClr val="7C8699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846741" y="862223"/>
            <a:ext cx="15993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845331" y="1389088"/>
            <a:ext cx="4876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ft list" showMasterSp="0">
  <p:cSld name="Left list">
    <p:bg>
      <p:bgPr>
        <a:solidFill>
          <a:srgbClr val="7C8699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846741" y="862223"/>
            <a:ext cx="15993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5" name="Google Shape;75;p18"/>
          <p:cNvSpPr/>
          <p:nvPr/>
        </p:nvSpPr>
        <p:spPr>
          <a:xfrm>
            <a:off x="702456" y="1389088"/>
            <a:ext cx="5029200" cy="1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 ipsum dolor sit amet, consectetur adipiscing elit.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52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enim velit, tincidunt ut varius in, condimentum elementum tellus.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52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Nunc quis velit ac nunc efficitur pretium. Nulla facilisi.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ft image" showMasterSp="0">
  <p:cSld name="Left image">
    <p:bg>
      <p:bgPr>
        <a:solidFill>
          <a:srgbClr val="7C8699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846741" y="862223"/>
            <a:ext cx="15993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845331" y="1389088"/>
            <a:ext cx="3984300" cy="1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1" name="Google Shape;81;p19"/>
          <p:cNvSpPr/>
          <p:nvPr>
            <p:ph idx="3" type="pic"/>
          </p:nvPr>
        </p:nvSpPr>
        <p:spPr>
          <a:xfrm>
            <a:off x="5383000" y="531316"/>
            <a:ext cx="31890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 Text" showMasterSp="0">
  <p:cSld name="Center Text">
    <p:bg>
      <p:bgPr>
        <a:solidFill>
          <a:srgbClr val="7C8699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3546900" y="1778211"/>
            <a:ext cx="20502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Heading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2133600" y="2417788"/>
            <a:ext cx="48768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 ipsum dolor sit amet, consectetur adipiscing elit. In enim velit, tincidunt ut varius in, condimentum elementum tellus.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background" showMasterSp="0">
  <p:cSld name="Picture background">
    <p:bg>
      <p:bgPr>
        <a:solidFill>
          <a:srgbClr val="7C869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>
            <p:ph idx="2" type="pic"/>
          </p:nvPr>
        </p:nvSpPr>
        <p:spPr>
          <a:xfrm>
            <a:off x="-9769" y="-7870"/>
            <a:ext cx="9163500" cy="51591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fadeDir="5400012" kx="0" rotWithShape="0" algn="bl" stA="50000" stPos="0" sy="-100000" ky="0"/>
          </a:effectLst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1" name="Google Shape;91;p21"/>
          <p:cNvSpPr/>
          <p:nvPr/>
        </p:nvSpPr>
        <p:spPr>
          <a:xfrm>
            <a:off x="3546900" y="1778211"/>
            <a:ext cx="20502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Heading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1"/>
          <p:cNvSpPr/>
          <p:nvPr/>
        </p:nvSpPr>
        <p:spPr>
          <a:xfrm>
            <a:off x="2133600" y="2417788"/>
            <a:ext cx="48768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 a background image here.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 Text Red" showMasterSp="0">
  <p:cSld name="Center Text Red">
    <p:bg>
      <p:bgPr>
        <a:solidFill>
          <a:srgbClr val="CA7A7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3546900" y="1778211"/>
            <a:ext cx="20502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Heading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/>
          <p:nvPr/>
        </p:nvSpPr>
        <p:spPr>
          <a:xfrm>
            <a:off x="2133600" y="2417788"/>
            <a:ext cx="48768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 ipsum dolor sit amet, consectetur adipiscing elit. In enim velit, tincidunt ut varius in, condimentum elementum tellus.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 Text Green" showMasterSp="0">
  <p:cSld name="Center Text Green">
    <p:bg>
      <p:bgPr>
        <a:solidFill>
          <a:srgbClr val="73D8A4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206" y="4631159"/>
            <a:ext cx="942900" cy="3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/>
          <p:nvPr/>
        </p:nvSpPr>
        <p:spPr>
          <a:xfrm>
            <a:off x="3553244" y="1778211"/>
            <a:ext cx="20376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Accent Slide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2133600" y="2417788"/>
            <a:ext cx="48768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 ipsum dolor sit amet, consectetur adipiscing elit. In enim velit, tincidunt ut varius in, condimentum elementum tellus.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Slide" showMasterSp="0">
  <p:cSld name="Quote Slide">
    <p:bg>
      <p:bgPr>
        <a:solidFill>
          <a:srgbClr val="7C8699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206" y="4631159"/>
            <a:ext cx="942900" cy="3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1146967" y="1305138"/>
            <a:ext cx="68502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8" name="Google Shape;108;p24"/>
          <p:cNvSpPr/>
          <p:nvPr/>
        </p:nvSpPr>
        <p:spPr>
          <a:xfrm>
            <a:off x="4515979" y="2971235"/>
            <a:ext cx="28002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Chris Moore III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lue copy" showMasterSp="0">
  <p:cSld name="Blank Blue copy">
    <p:bg>
      <p:bgPr>
        <a:solidFill>
          <a:srgbClr val="7C869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843928" y="1442348"/>
            <a:ext cx="73758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2" name="Google Shape;112;p25"/>
          <p:cNvSpPr/>
          <p:nvPr>
            <p:ph idx="2" type="pic"/>
          </p:nvPr>
        </p:nvSpPr>
        <p:spPr>
          <a:xfrm>
            <a:off x="785125" y="2226007"/>
            <a:ext cx="736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3" type="body"/>
          </p:nvPr>
        </p:nvSpPr>
        <p:spPr>
          <a:xfrm>
            <a:off x="803700" y="930486"/>
            <a:ext cx="20502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" showMasterSp="0">
  <p:cSld name="Chart">
    <p:bg>
      <p:bgPr>
        <a:solidFill>
          <a:srgbClr val="7C8699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206" y="4631159"/>
            <a:ext cx="942900" cy="3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/>
          <p:nvPr/>
        </p:nvSpPr>
        <p:spPr>
          <a:xfrm>
            <a:off x="364623" y="138323"/>
            <a:ext cx="16815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Chart Title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402246" y="538163"/>
            <a:ext cx="8220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Subtitle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448720" y="1000496"/>
            <a:ext cx="83352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lue" showMasterSp="0">
  <p:cSld name="Blank Blue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856" y="4580359"/>
            <a:ext cx="942900" cy="3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9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2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9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3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30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6" name="Google Shape;15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3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36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1" name="Google Shape;161;p3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2" name="Google Shape;162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3" name="Google Shape;16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66" name="Google Shape;16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8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170" name="Google Shape;170;p38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" name="Google Shape;17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0" name="Google Shape;180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1" name="Google Shape;18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4" name="Google Shape;18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8" name="Google Shape;18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3" name="Google Shape;19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4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Google Shape;20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3" name="Google Shape;20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7" name="Google Shape;207;p4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8" name="Google Shape;208;p4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2" name="Google Shape;21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5" name="Google Shape;215;p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 showMasterSp="0">
  <p:cSld name="Title 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2"/>
          <p:cNvSpPr txBox="1"/>
          <p:nvPr>
            <p:ph type="title"/>
          </p:nvPr>
        </p:nvSpPr>
        <p:spPr>
          <a:xfrm>
            <a:off x="311702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1" name="Google Shape;221;p52"/>
          <p:cNvSpPr txBox="1"/>
          <p:nvPr>
            <p:ph idx="12" type="sldNum"/>
          </p:nvPr>
        </p:nvSpPr>
        <p:spPr>
          <a:xfrm>
            <a:off x="8684383" y="4694233"/>
            <a:ext cx="3369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Font typeface="Helvetica Neue Light"/>
              <a:buNone/>
              <a:defRPr b="0" i="0" sz="1000" u="none" cap="none" strike="noStrike">
                <a:solidFill>
                  <a:srgbClr val="20272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width-Empty">
  <p:cSld name="Full width-Empt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/>
          <p:nvPr>
            <p:ph type="title"/>
          </p:nvPr>
        </p:nvSpPr>
        <p:spPr>
          <a:xfrm>
            <a:off x="228384" y="125426"/>
            <a:ext cx="82296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800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s/Agenda Page">
  <p:cSld name="Contents/Agenda Pag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5"/>
          <p:cNvSpPr txBox="1"/>
          <p:nvPr>
            <p:ph type="title"/>
          </p:nvPr>
        </p:nvSpPr>
        <p:spPr>
          <a:xfrm>
            <a:off x="299161" y="149850"/>
            <a:ext cx="8547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9pPr>
          </a:lstStyle>
          <a:p/>
        </p:txBody>
      </p:sp>
      <p:sp>
        <p:nvSpPr>
          <p:cNvPr id="227" name="Google Shape;227;p55"/>
          <p:cNvSpPr txBox="1"/>
          <p:nvPr>
            <p:ph idx="1" type="body"/>
          </p:nvPr>
        </p:nvSpPr>
        <p:spPr>
          <a:xfrm>
            <a:off x="299161" y="992251"/>
            <a:ext cx="8547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300"/>
          <a:lstStyle>
            <a:lvl1pPr indent="-228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Courier New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7"/>
          <p:cNvSpPr txBox="1"/>
          <p:nvPr>
            <p:ph type="ctrTitle"/>
          </p:nvPr>
        </p:nvSpPr>
        <p:spPr>
          <a:xfrm>
            <a:off x="0" y="1930423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7"/>
          <p:cNvSpPr txBox="1"/>
          <p:nvPr>
            <p:ph idx="1" type="subTitle"/>
          </p:nvPr>
        </p:nvSpPr>
        <p:spPr>
          <a:xfrm>
            <a:off x="0" y="3084430"/>
            <a:ext cx="91440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8"/>
          <p:cNvSpPr txBox="1"/>
          <p:nvPr>
            <p:ph type="title"/>
          </p:nvPr>
        </p:nvSpPr>
        <p:spPr>
          <a:xfrm>
            <a:off x="0" y="1930423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8"/>
          <p:cNvSpPr txBox="1"/>
          <p:nvPr>
            <p:ph idx="1" type="body"/>
          </p:nvPr>
        </p:nvSpPr>
        <p:spPr>
          <a:xfrm>
            <a:off x="0" y="3146776"/>
            <a:ext cx="9144000" cy="1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5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6363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33413" y="3571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  <a:defRPr b="0" i="0" sz="2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33413" y="1214438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•"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2682" y="4653915"/>
            <a:ext cx="1257300" cy="251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6" name="Google Shape;17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6"/>
          <p:cNvSpPr txBox="1"/>
          <p:nvPr>
            <p:ph type="title"/>
          </p:nvPr>
        </p:nvSpPr>
        <p:spPr>
          <a:xfrm>
            <a:off x="0" y="1930423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0" name="Google Shape;230;p56"/>
          <p:cNvSpPr txBox="1"/>
          <p:nvPr>
            <p:ph idx="1" type="body"/>
          </p:nvPr>
        </p:nvSpPr>
        <p:spPr>
          <a:xfrm>
            <a:off x="0" y="3146776"/>
            <a:ext cx="9144000" cy="1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</p:sldLayoutIdLst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36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8.jpg"/><Relationship Id="rId5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9"/>
          <p:cNvPicPr preferRelativeResize="0"/>
          <p:nvPr/>
        </p:nvPicPr>
        <p:blipFill rotWithShape="1">
          <a:blip r:embed="rId3">
            <a:alphaModFix/>
          </a:blip>
          <a:srcRect b="4315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59"/>
          <p:cNvSpPr txBox="1"/>
          <p:nvPr/>
        </p:nvSpPr>
        <p:spPr>
          <a:xfrm>
            <a:off x="0" y="4843600"/>
            <a:ext cx="25299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Helvetica Neue"/>
              <a:buNone/>
            </a:pPr>
            <a:r>
              <a:rPr i="0" lang="en" sz="900" u="none" cap="none" strike="noStrik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rPr>
              <a:t>201</a:t>
            </a:r>
            <a:r>
              <a:rPr lang="en" sz="900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rPr>
              <a:t>9</a:t>
            </a:r>
            <a:r>
              <a:rPr i="0" lang="en" sz="900" u="none" cap="none" strike="noStrike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rPr>
              <a:t> Flowcast Inc. | Confidential</a:t>
            </a:r>
            <a:endParaRPr i="0" sz="1400" u="none" cap="none" strike="noStrike">
              <a:solidFill>
                <a:srgbClr val="99999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6" name="Google Shape;246;p59"/>
          <p:cNvSpPr txBox="1"/>
          <p:nvPr/>
        </p:nvSpPr>
        <p:spPr>
          <a:xfrm>
            <a:off x="324975" y="3899956"/>
            <a:ext cx="395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2019, May 1st</a:t>
            </a:r>
            <a:endParaRPr i="0" sz="18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i="0" sz="20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descr="Shape 477" id="247" name="Google Shape;24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975" y="188500"/>
            <a:ext cx="2529900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9"/>
          <p:cNvSpPr txBox="1"/>
          <p:nvPr/>
        </p:nvSpPr>
        <p:spPr>
          <a:xfrm>
            <a:off x="348450" y="2003500"/>
            <a:ext cx="58092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Explainable Machine Learning</a:t>
            </a:r>
            <a:endParaRPr b="1" sz="4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500" y="3319627"/>
            <a:ext cx="2045500" cy="161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8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367" name="Google Shape;36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68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68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Why are explanations important?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68"/>
          <p:cNvSpPr/>
          <p:nvPr/>
        </p:nvSpPr>
        <p:spPr>
          <a:xfrm>
            <a:off x="4641675" y="12947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8"/>
          <p:cNvSpPr txBox="1"/>
          <p:nvPr/>
        </p:nvSpPr>
        <p:spPr>
          <a:xfrm>
            <a:off x="5063050" y="1047475"/>
            <a:ext cx="16962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You’re going to die in the next 24 hours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2" name="Google Shape;372;p68"/>
          <p:cNvGrpSpPr/>
          <p:nvPr/>
        </p:nvGrpSpPr>
        <p:grpSpPr>
          <a:xfrm>
            <a:off x="2366200" y="1586850"/>
            <a:ext cx="2180700" cy="1906725"/>
            <a:chOff x="1909000" y="1586850"/>
            <a:chExt cx="2180700" cy="1906725"/>
          </a:xfrm>
        </p:grpSpPr>
        <p:sp>
          <p:nvSpPr>
            <p:cNvPr id="373" name="Google Shape;373;p68"/>
            <p:cNvSpPr txBox="1"/>
            <p:nvPr/>
          </p:nvSpPr>
          <p:spPr>
            <a:xfrm>
              <a:off x="1909000" y="1934475"/>
              <a:ext cx="2180700" cy="1559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ML Model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68"/>
            <p:cNvSpPr txBox="1"/>
            <p:nvPr/>
          </p:nvSpPr>
          <p:spPr>
            <a:xfrm>
              <a:off x="2335300" y="1586850"/>
              <a:ext cx="1260300" cy="3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Robot Doctor</a:t>
              </a:r>
              <a:endParaRPr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5" name="Google Shape;375;p68"/>
          <p:cNvSpPr/>
          <p:nvPr/>
        </p:nvSpPr>
        <p:spPr>
          <a:xfrm>
            <a:off x="457350" y="1743600"/>
            <a:ext cx="1425300" cy="1906800"/>
          </a:xfrm>
          <a:prstGeom prst="verticalScroll">
            <a:avLst>
              <a:gd fmla="val 12500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8"/>
          <p:cNvSpPr txBox="1"/>
          <p:nvPr/>
        </p:nvSpPr>
        <p:spPr>
          <a:xfrm>
            <a:off x="562025" y="1951250"/>
            <a:ext cx="1260300" cy="1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7" name="Google Shape;377;p68"/>
          <p:cNvSpPr/>
          <p:nvPr/>
        </p:nvSpPr>
        <p:spPr>
          <a:xfrm>
            <a:off x="1889700" y="25764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68"/>
          <p:cNvSpPr txBox="1"/>
          <p:nvPr/>
        </p:nvSpPr>
        <p:spPr>
          <a:xfrm>
            <a:off x="349800" y="1104600"/>
            <a:ext cx="19401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Input data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(current vital signals)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68"/>
          <p:cNvSpPr txBox="1"/>
          <p:nvPr/>
        </p:nvSpPr>
        <p:spPr>
          <a:xfrm>
            <a:off x="5136650" y="2161600"/>
            <a:ext cx="36543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top factors for the prediction are: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Heart rate = 140 bpm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Blood pressure = 170 over 110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Lower abdomen pain is True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68"/>
          <p:cNvSpPr/>
          <p:nvPr/>
        </p:nvSpPr>
        <p:spPr>
          <a:xfrm>
            <a:off x="4641675" y="25901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9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386" name="Google Shape;38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69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69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Why are explanations important?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69"/>
          <p:cNvSpPr/>
          <p:nvPr/>
        </p:nvSpPr>
        <p:spPr>
          <a:xfrm>
            <a:off x="4641675" y="12947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9"/>
          <p:cNvSpPr txBox="1"/>
          <p:nvPr/>
        </p:nvSpPr>
        <p:spPr>
          <a:xfrm>
            <a:off x="5063050" y="1047475"/>
            <a:ext cx="16962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You’re going to die in the next 24 hours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1" name="Google Shape;391;p69"/>
          <p:cNvGrpSpPr/>
          <p:nvPr/>
        </p:nvGrpSpPr>
        <p:grpSpPr>
          <a:xfrm>
            <a:off x="2366200" y="1586850"/>
            <a:ext cx="2180700" cy="1906725"/>
            <a:chOff x="1909000" y="1586850"/>
            <a:chExt cx="2180700" cy="1906725"/>
          </a:xfrm>
        </p:grpSpPr>
        <p:sp>
          <p:nvSpPr>
            <p:cNvPr id="392" name="Google Shape;392;p69"/>
            <p:cNvSpPr txBox="1"/>
            <p:nvPr/>
          </p:nvSpPr>
          <p:spPr>
            <a:xfrm>
              <a:off x="1909000" y="1934475"/>
              <a:ext cx="2180700" cy="1559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ML Model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69"/>
            <p:cNvSpPr txBox="1"/>
            <p:nvPr/>
          </p:nvSpPr>
          <p:spPr>
            <a:xfrm>
              <a:off x="2335300" y="1586850"/>
              <a:ext cx="1260300" cy="3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Robot Doctor</a:t>
              </a:r>
              <a:endParaRPr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4" name="Google Shape;394;p69"/>
          <p:cNvSpPr/>
          <p:nvPr/>
        </p:nvSpPr>
        <p:spPr>
          <a:xfrm>
            <a:off x="457350" y="1743600"/>
            <a:ext cx="1425300" cy="1906800"/>
          </a:xfrm>
          <a:prstGeom prst="verticalScroll">
            <a:avLst>
              <a:gd fmla="val 12500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9"/>
          <p:cNvSpPr txBox="1"/>
          <p:nvPr/>
        </p:nvSpPr>
        <p:spPr>
          <a:xfrm>
            <a:off x="562025" y="1951250"/>
            <a:ext cx="1260300" cy="1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6" name="Google Shape;396;p69"/>
          <p:cNvSpPr/>
          <p:nvPr/>
        </p:nvSpPr>
        <p:spPr>
          <a:xfrm>
            <a:off x="1889700" y="25764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69"/>
          <p:cNvSpPr txBox="1"/>
          <p:nvPr/>
        </p:nvSpPr>
        <p:spPr>
          <a:xfrm>
            <a:off x="349800" y="1104600"/>
            <a:ext cx="19401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Input data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(current vital signals)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69"/>
          <p:cNvSpPr txBox="1"/>
          <p:nvPr/>
        </p:nvSpPr>
        <p:spPr>
          <a:xfrm>
            <a:off x="5136650" y="2161600"/>
            <a:ext cx="36543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top factors for the prediction are: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Heart rate = 140 bpm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Blood pressure = 170 over 110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Lower abdomen pain is True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69"/>
          <p:cNvSpPr/>
          <p:nvPr/>
        </p:nvSpPr>
        <p:spPr>
          <a:xfrm>
            <a:off x="4641675" y="25901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0"/>
          <p:cNvSpPr txBox="1"/>
          <p:nvPr/>
        </p:nvSpPr>
        <p:spPr>
          <a:xfrm>
            <a:off x="411475" y="880100"/>
            <a:ext cx="79851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Our Explanation Requirements:</a:t>
            </a:r>
            <a:endParaRPr sz="1800">
              <a:solidFill>
                <a:srgbClr val="434343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Reasons come from the inputs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Prediction is fixed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Model is fixed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70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406" name="Google Shape;40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70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70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Why are explanations important?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70"/>
          <p:cNvSpPr/>
          <p:nvPr/>
        </p:nvSpPr>
        <p:spPr>
          <a:xfrm>
            <a:off x="4641675" y="29711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70"/>
          <p:cNvSpPr txBox="1"/>
          <p:nvPr/>
        </p:nvSpPr>
        <p:spPr>
          <a:xfrm>
            <a:off x="5063050" y="2723875"/>
            <a:ext cx="16962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You’re going to die in the next 24 hours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1" name="Google Shape;411;p70"/>
          <p:cNvGrpSpPr/>
          <p:nvPr/>
        </p:nvGrpSpPr>
        <p:grpSpPr>
          <a:xfrm>
            <a:off x="2366200" y="2806050"/>
            <a:ext cx="2180700" cy="1906725"/>
            <a:chOff x="1909000" y="1586850"/>
            <a:chExt cx="2180700" cy="1906725"/>
          </a:xfrm>
        </p:grpSpPr>
        <p:sp>
          <p:nvSpPr>
            <p:cNvPr id="412" name="Google Shape;412;p70"/>
            <p:cNvSpPr txBox="1"/>
            <p:nvPr/>
          </p:nvSpPr>
          <p:spPr>
            <a:xfrm>
              <a:off x="1909000" y="1934475"/>
              <a:ext cx="2180700" cy="1559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ML Model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p70"/>
            <p:cNvSpPr txBox="1"/>
            <p:nvPr/>
          </p:nvSpPr>
          <p:spPr>
            <a:xfrm>
              <a:off x="2335300" y="1586850"/>
              <a:ext cx="1260300" cy="3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Robot Doctor</a:t>
              </a:r>
              <a:endParaRPr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4" name="Google Shape;414;p70"/>
          <p:cNvSpPr/>
          <p:nvPr/>
        </p:nvSpPr>
        <p:spPr>
          <a:xfrm>
            <a:off x="457350" y="2962800"/>
            <a:ext cx="1425300" cy="1906800"/>
          </a:xfrm>
          <a:prstGeom prst="verticalScroll">
            <a:avLst>
              <a:gd fmla="val 12500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0"/>
          <p:cNvSpPr txBox="1"/>
          <p:nvPr/>
        </p:nvSpPr>
        <p:spPr>
          <a:xfrm>
            <a:off x="562025" y="3170450"/>
            <a:ext cx="1260300" cy="1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Proxima Nova"/>
              <a:buChar char="●"/>
            </a:pPr>
            <a:r>
              <a:rPr lang="en" sz="9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6" name="Google Shape;416;p70"/>
          <p:cNvSpPr/>
          <p:nvPr/>
        </p:nvSpPr>
        <p:spPr>
          <a:xfrm>
            <a:off x="1889700" y="37956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70"/>
          <p:cNvSpPr txBox="1"/>
          <p:nvPr/>
        </p:nvSpPr>
        <p:spPr>
          <a:xfrm>
            <a:off x="5136650" y="3533200"/>
            <a:ext cx="36543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top factors for the prediction are: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Heart rate = 140 bpm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Blood pressure = 170 over 110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Lower abdomen pain is True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70"/>
          <p:cNvSpPr/>
          <p:nvPr/>
        </p:nvSpPr>
        <p:spPr>
          <a:xfrm>
            <a:off x="4641675" y="39617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1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424" name="Google Shape;42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71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71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Global Explanations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71"/>
          <p:cNvSpPr txBox="1"/>
          <p:nvPr/>
        </p:nvSpPr>
        <p:spPr>
          <a:xfrm>
            <a:off x="311700" y="880100"/>
            <a:ext cx="79851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Pros: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Fast, easy way to discover which features were impactful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Feature importance works with any tree-based ensemble model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Cons: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Not local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8" name="Google Shape;42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00" y="3458575"/>
            <a:ext cx="5150326" cy="12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4925" y="2779650"/>
            <a:ext cx="2294874" cy="20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2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435" name="Google Shape;43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72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7" name="Google Shape;437;p72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Local Explanations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8" name="Google Shape;43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2850" y="1445700"/>
            <a:ext cx="2410824" cy="165352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2"/>
          <p:cNvSpPr txBox="1"/>
          <p:nvPr/>
        </p:nvSpPr>
        <p:spPr>
          <a:xfrm>
            <a:off x="1029125" y="988975"/>
            <a:ext cx="1368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Linear Model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0" name="Google Shape;44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7861" y="1221725"/>
            <a:ext cx="2506800" cy="20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2"/>
          <p:cNvSpPr txBox="1"/>
          <p:nvPr/>
        </p:nvSpPr>
        <p:spPr>
          <a:xfrm>
            <a:off x="6249479" y="892325"/>
            <a:ext cx="17838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Nonl</a:t>
            </a: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inear Model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2" name="Google Shape;442;p72"/>
          <p:cNvPicPr preferRelativeResize="0"/>
          <p:nvPr/>
        </p:nvPicPr>
        <p:blipFill rotWithShape="1">
          <a:blip r:embed="rId6">
            <a:alphaModFix/>
          </a:blip>
          <a:srcRect b="9539" l="0" r="0" t="9547"/>
          <a:stretch/>
        </p:blipFill>
        <p:spPr>
          <a:xfrm>
            <a:off x="120400" y="1945151"/>
            <a:ext cx="1553000" cy="5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2"/>
          <p:cNvSpPr txBox="1"/>
          <p:nvPr/>
        </p:nvSpPr>
        <p:spPr>
          <a:xfrm>
            <a:off x="165375" y="3438275"/>
            <a:ext cx="3948300" cy="1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Feature impact is coefficient size (assuming normalized x</a:t>
            </a:r>
            <a:r>
              <a:rPr baseline="-25000"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Explanations at each location in phase space is the same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Doesn’t capture dynamics of the data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4" name="Google Shape;444;p72"/>
          <p:cNvPicPr preferRelativeResize="0"/>
          <p:nvPr/>
        </p:nvPicPr>
        <p:blipFill rotWithShape="1">
          <a:blip r:embed="rId7">
            <a:alphaModFix/>
          </a:blip>
          <a:srcRect b="0" l="999" r="989" t="0"/>
          <a:stretch/>
        </p:blipFill>
        <p:spPr>
          <a:xfrm>
            <a:off x="4607606" y="1521899"/>
            <a:ext cx="1931419" cy="6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3125" y="2419348"/>
            <a:ext cx="2580650" cy="8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72"/>
          <p:cNvSpPr txBox="1"/>
          <p:nvPr/>
        </p:nvSpPr>
        <p:spPr>
          <a:xfrm>
            <a:off x="4676125" y="3438275"/>
            <a:ext cx="3948300" cy="1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Feature impact is the gradient of the model at the prediction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Explanations are different in 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different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areas of feature phase space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3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452" name="Google Shape;45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73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73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Sensitivity Analysis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73"/>
          <p:cNvSpPr txBox="1"/>
          <p:nvPr/>
        </p:nvSpPr>
        <p:spPr>
          <a:xfrm>
            <a:off x="138950" y="1388750"/>
            <a:ext cx="29397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Normalize inputs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Vary each input a small amount at point of prediction along input  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baseline="-25000"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br>
              <a:rPr baseline="-25000"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Rank order by delta((abs(y))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6" name="Google Shape;45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900" y="859022"/>
            <a:ext cx="3966974" cy="3601626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3"/>
          <p:cNvSpPr txBox="1"/>
          <p:nvPr/>
        </p:nvSpPr>
        <p:spPr>
          <a:xfrm>
            <a:off x="6579600" y="4344900"/>
            <a:ext cx="4800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baseline="-25000"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aseline="-25000"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73"/>
          <p:cNvSpPr txBox="1"/>
          <p:nvPr/>
        </p:nvSpPr>
        <p:spPr>
          <a:xfrm rot="-5400000">
            <a:off x="3854075" y="2224400"/>
            <a:ext cx="14700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prediction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9" name="Google Shape;459;p73"/>
          <p:cNvGrpSpPr/>
          <p:nvPr/>
        </p:nvGrpSpPr>
        <p:grpSpPr>
          <a:xfrm>
            <a:off x="5325450" y="2547675"/>
            <a:ext cx="303350" cy="597000"/>
            <a:chOff x="5325450" y="2547675"/>
            <a:chExt cx="303350" cy="597000"/>
          </a:xfrm>
        </p:grpSpPr>
        <p:cxnSp>
          <p:nvCxnSpPr>
            <p:cNvPr id="460" name="Google Shape;460;p73"/>
            <p:cNvCxnSpPr/>
            <p:nvPr/>
          </p:nvCxnSpPr>
          <p:spPr>
            <a:xfrm>
              <a:off x="5344400" y="3135200"/>
              <a:ext cx="284400" cy="0"/>
            </a:xfrm>
            <a:prstGeom prst="straightConnector1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61" name="Google Shape;461;p73"/>
            <p:cNvCxnSpPr/>
            <p:nvPr/>
          </p:nvCxnSpPr>
          <p:spPr>
            <a:xfrm rot="10800000">
              <a:off x="5325450" y="2547675"/>
              <a:ext cx="0" cy="597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462" name="Google Shape;462;p73"/>
          <p:cNvGrpSpPr/>
          <p:nvPr/>
        </p:nvGrpSpPr>
        <p:grpSpPr>
          <a:xfrm>
            <a:off x="5875825" y="1552825"/>
            <a:ext cx="303350" cy="332400"/>
            <a:chOff x="5325450" y="2812275"/>
            <a:chExt cx="303350" cy="332400"/>
          </a:xfrm>
        </p:grpSpPr>
        <p:cxnSp>
          <p:nvCxnSpPr>
            <p:cNvPr id="463" name="Google Shape;463;p73"/>
            <p:cNvCxnSpPr/>
            <p:nvPr/>
          </p:nvCxnSpPr>
          <p:spPr>
            <a:xfrm>
              <a:off x="5344400" y="3135200"/>
              <a:ext cx="284400" cy="0"/>
            </a:xfrm>
            <a:prstGeom prst="straightConnector1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64" name="Google Shape;464;p73"/>
            <p:cNvCxnSpPr/>
            <p:nvPr/>
          </p:nvCxnSpPr>
          <p:spPr>
            <a:xfrm flipH="1" rot="10800000">
              <a:off x="5325450" y="2812275"/>
              <a:ext cx="8700" cy="3324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465" name="Google Shape;465;p73"/>
          <p:cNvGrpSpPr/>
          <p:nvPr/>
        </p:nvGrpSpPr>
        <p:grpSpPr>
          <a:xfrm>
            <a:off x="6805225" y="1251125"/>
            <a:ext cx="303350" cy="17275"/>
            <a:chOff x="5325450" y="3135200"/>
            <a:chExt cx="303350" cy="17275"/>
          </a:xfrm>
        </p:grpSpPr>
        <p:cxnSp>
          <p:nvCxnSpPr>
            <p:cNvPr id="466" name="Google Shape;466;p73"/>
            <p:cNvCxnSpPr/>
            <p:nvPr/>
          </p:nvCxnSpPr>
          <p:spPr>
            <a:xfrm>
              <a:off x="5344400" y="3135200"/>
              <a:ext cx="284400" cy="0"/>
            </a:xfrm>
            <a:prstGeom prst="straightConnector1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67" name="Google Shape;467;p73"/>
            <p:cNvCxnSpPr/>
            <p:nvPr/>
          </p:nvCxnSpPr>
          <p:spPr>
            <a:xfrm>
              <a:off x="5325450" y="3144675"/>
              <a:ext cx="17400" cy="78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468" name="Google Shape;468;p73"/>
          <p:cNvGrpSpPr/>
          <p:nvPr/>
        </p:nvGrpSpPr>
        <p:grpSpPr>
          <a:xfrm>
            <a:off x="8009050" y="2225925"/>
            <a:ext cx="303350" cy="18475"/>
            <a:chOff x="5325450" y="3135200"/>
            <a:chExt cx="303350" cy="18475"/>
          </a:xfrm>
        </p:grpSpPr>
        <p:cxnSp>
          <p:nvCxnSpPr>
            <p:cNvPr id="469" name="Google Shape;469;p73"/>
            <p:cNvCxnSpPr/>
            <p:nvPr/>
          </p:nvCxnSpPr>
          <p:spPr>
            <a:xfrm>
              <a:off x="5344400" y="3135200"/>
              <a:ext cx="284400" cy="0"/>
            </a:xfrm>
            <a:prstGeom prst="straightConnector1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70" name="Google Shape;470;p73"/>
            <p:cNvCxnSpPr/>
            <p:nvPr/>
          </p:nvCxnSpPr>
          <p:spPr>
            <a:xfrm>
              <a:off x="5325450" y="3144675"/>
              <a:ext cx="7200" cy="9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471" name="Google Shape;471;p73"/>
          <p:cNvGrpSpPr/>
          <p:nvPr/>
        </p:nvGrpSpPr>
        <p:grpSpPr>
          <a:xfrm>
            <a:off x="8300700" y="3640575"/>
            <a:ext cx="315050" cy="480175"/>
            <a:chOff x="5313750" y="3135200"/>
            <a:chExt cx="315050" cy="480175"/>
          </a:xfrm>
        </p:grpSpPr>
        <p:cxnSp>
          <p:nvCxnSpPr>
            <p:cNvPr id="472" name="Google Shape;472;p73"/>
            <p:cNvCxnSpPr/>
            <p:nvPr/>
          </p:nvCxnSpPr>
          <p:spPr>
            <a:xfrm>
              <a:off x="5344400" y="3135200"/>
              <a:ext cx="284400" cy="0"/>
            </a:xfrm>
            <a:prstGeom prst="straightConnector1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473" name="Google Shape;473;p73"/>
            <p:cNvCxnSpPr/>
            <p:nvPr/>
          </p:nvCxnSpPr>
          <p:spPr>
            <a:xfrm flipH="1">
              <a:off x="5313750" y="3144675"/>
              <a:ext cx="11700" cy="4707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4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479" name="Google Shape;4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0" name="Google Shape;480;p74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74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Local Explanations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2" name="Google Shape;48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850" y="1221725"/>
            <a:ext cx="3603900" cy="28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4"/>
          <p:cNvSpPr txBox="1"/>
          <p:nvPr/>
        </p:nvSpPr>
        <p:spPr>
          <a:xfrm>
            <a:off x="6249479" y="892325"/>
            <a:ext cx="17838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Nonlinear Model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74"/>
          <p:cNvSpPr txBox="1"/>
          <p:nvPr/>
        </p:nvSpPr>
        <p:spPr>
          <a:xfrm>
            <a:off x="138950" y="1388750"/>
            <a:ext cx="29397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Feature impact is the gradient of the model at the prediction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To first approximation, fit a linear model local to the prediction. This is what LIME does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5" name="Google Shape;485;p74"/>
          <p:cNvPicPr preferRelativeResize="0"/>
          <p:nvPr/>
        </p:nvPicPr>
        <p:blipFill rotWithShape="1">
          <a:blip r:embed="rId5">
            <a:alphaModFix/>
          </a:blip>
          <a:srcRect b="0" l="999" r="989" t="0"/>
          <a:stretch/>
        </p:blipFill>
        <p:spPr>
          <a:xfrm>
            <a:off x="3574844" y="1297924"/>
            <a:ext cx="1931419" cy="6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0425" y="2003399"/>
            <a:ext cx="1669650" cy="344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7" name="Google Shape;487;p74"/>
          <p:cNvGrpSpPr/>
          <p:nvPr/>
        </p:nvGrpSpPr>
        <p:grpSpPr>
          <a:xfrm rot="-1586371">
            <a:off x="6037986" y="1805750"/>
            <a:ext cx="794784" cy="738395"/>
            <a:chOff x="3606250" y="3606783"/>
            <a:chExt cx="794700" cy="738317"/>
          </a:xfrm>
        </p:grpSpPr>
        <p:sp>
          <p:nvSpPr>
            <p:cNvPr id="488" name="Google Shape;488;p74"/>
            <p:cNvSpPr/>
            <p:nvPr/>
          </p:nvSpPr>
          <p:spPr>
            <a:xfrm>
              <a:off x="3606250" y="3941786"/>
              <a:ext cx="794700" cy="398100"/>
            </a:xfrm>
            <a:prstGeom prst="parallelogram">
              <a:avLst>
                <a:gd fmla="val 59717" name="adj"/>
              </a:avLst>
            </a:prstGeom>
            <a:solidFill>
              <a:srgbClr val="EFEFEF"/>
            </a:solidFill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89" name="Google Shape;489;p74"/>
            <p:cNvCxnSpPr/>
            <p:nvPr/>
          </p:nvCxnSpPr>
          <p:spPr>
            <a:xfrm flipH="1" rot="10800000">
              <a:off x="3664948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74"/>
            <p:cNvCxnSpPr/>
            <p:nvPr/>
          </p:nvCxnSpPr>
          <p:spPr>
            <a:xfrm flipH="1" rot="10800000">
              <a:off x="3725056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74"/>
            <p:cNvCxnSpPr/>
            <p:nvPr/>
          </p:nvCxnSpPr>
          <p:spPr>
            <a:xfrm flipH="1" rot="10800000">
              <a:off x="3785164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74"/>
            <p:cNvCxnSpPr/>
            <p:nvPr/>
          </p:nvCxnSpPr>
          <p:spPr>
            <a:xfrm flipH="1" rot="10800000">
              <a:off x="3845272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74"/>
            <p:cNvCxnSpPr/>
            <p:nvPr/>
          </p:nvCxnSpPr>
          <p:spPr>
            <a:xfrm flipH="1" rot="10800000">
              <a:off x="3905380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74"/>
            <p:cNvCxnSpPr/>
            <p:nvPr/>
          </p:nvCxnSpPr>
          <p:spPr>
            <a:xfrm flipH="1" rot="10800000">
              <a:off x="3965488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74"/>
            <p:cNvCxnSpPr/>
            <p:nvPr/>
          </p:nvCxnSpPr>
          <p:spPr>
            <a:xfrm flipH="1" rot="10800000">
              <a:off x="4025597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74"/>
            <p:cNvCxnSpPr/>
            <p:nvPr/>
          </p:nvCxnSpPr>
          <p:spPr>
            <a:xfrm flipH="1" rot="10800000">
              <a:off x="4085705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74"/>
            <p:cNvCxnSpPr/>
            <p:nvPr/>
          </p:nvCxnSpPr>
          <p:spPr>
            <a:xfrm>
              <a:off x="3822712" y="3983753"/>
              <a:ext cx="550500" cy="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74"/>
            <p:cNvCxnSpPr/>
            <p:nvPr/>
          </p:nvCxnSpPr>
          <p:spPr>
            <a:xfrm>
              <a:off x="3792658" y="4044163"/>
              <a:ext cx="550500" cy="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74"/>
            <p:cNvCxnSpPr/>
            <p:nvPr/>
          </p:nvCxnSpPr>
          <p:spPr>
            <a:xfrm>
              <a:off x="3753144" y="4104568"/>
              <a:ext cx="550500" cy="3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74"/>
            <p:cNvCxnSpPr/>
            <p:nvPr/>
          </p:nvCxnSpPr>
          <p:spPr>
            <a:xfrm>
              <a:off x="3708509" y="4164990"/>
              <a:ext cx="550500" cy="3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74"/>
            <p:cNvCxnSpPr/>
            <p:nvPr/>
          </p:nvCxnSpPr>
          <p:spPr>
            <a:xfrm>
              <a:off x="3672442" y="4225391"/>
              <a:ext cx="550500" cy="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74"/>
            <p:cNvCxnSpPr/>
            <p:nvPr/>
          </p:nvCxnSpPr>
          <p:spPr>
            <a:xfrm>
              <a:off x="3642388" y="4285800"/>
              <a:ext cx="550500" cy="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74"/>
            <p:cNvCxnSpPr/>
            <p:nvPr/>
          </p:nvCxnSpPr>
          <p:spPr>
            <a:xfrm flipH="1" rot="10800000">
              <a:off x="3996235" y="3606783"/>
              <a:ext cx="3900" cy="509700"/>
            </a:xfrm>
            <a:prstGeom prst="straightConnector1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5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509" name="Google Shape;50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75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1" name="Google Shape;511;p75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LIME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2" name="Google Shape;51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850" y="1221725"/>
            <a:ext cx="3603900" cy="28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75"/>
          <p:cNvSpPr txBox="1"/>
          <p:nvPr/>
        </p:nvSpPr>
        <p:spPr>
          <a:xfrm>
            <a:off x="6249479" y="892325"/>
            <a:ext cx="17838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Nonlinear Model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75"/>
          <p:cNvSpPr txBox="1"/>
          <p:nvPr/>
        </p:nvSpPr>
        <p:spPr>
          <a:xfrm>
            <a:off x="138950" y="1388750"/>
            <a:ext cx="29397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LIME is “Locally Interpretable Model Estimation”, or sampling data near a prediction and fitting a local linear model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It has a Python package!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5" name="Google Shape;515;p75"/>
          <p:cNvPicPr preferRelativeResize="0"/>
          <p:nvPr/>
        </p:nvPicPr>
        <p:blipFill rotWithShape="1">
          <a:blip r:embed="rId5">
            <a:alphaModFix/>
          </a:blip>
          <a:srcRect b="0" l="999" r="989" t="0"/>
          <a:stretch/>
        </p:blipFill>
        <p:spPr>
          <a:xfrm>
            <a:off x="3574844" y="1297924"/>
            <a:ext cx="1931419" cy="6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0425" y="2003399"/>
            <a:ext cx="1669650" cy="344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7" name="Google Shape;517;p75"/>
          <p:cNvGrpSpPr/>
          <p:nvPr/>
        </p:nvGrpSpPr>
        <p:grpSpPr>
          <a:xfrm rot="-1586371">
            <a:off x="6037986" y="1805750"/>
            <a:ext cx="794784" cy="738395"/>
            <a:chOff x="3606250" y="3606783"/>
            <a:chExt cx="794700" cy="738317"/>
          </a:xfrm>
        </p:grpSpPr>
        <p:sp>
          <p:nvSpPr>
            <p:cNvPr id="518" name="Google Shape;518;p75"/>
            <p:cNvSpPr/>
            <p:nvPr/>
          </p:nvSpPr>
          <p:spPr>
            <a:xfrm>
              <a:off x="3606250" y="3941786"/>
              <a:ext cx="794700" cy="398100"/>
            </a:xfrm>
            <a:prstGeom prst="parallelogram">
              <a:avLst>
                <a:gd fmla="val 59717" name="adj"/>
              </a:avLst>
            </a:prstGeom>
            <a:solidFill>
              <a:srgbClr val="EFEFEF"/>
            </a:solidFill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19" name="Google Shape;519;p75"/>
            <p:cNvCxnSpPr/>
            <p:nvPr/>
          </p:nvCxnSpPr>
          <p:spPr>
            <a:xfrm flipH="1" rot="10800000">
              <a:off x="3664948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75"/>
            <p:cNvCxnSpPr/>
            <p:nvPr/>
          </p:nvCxnSpPr>
          <p:spPr>
            <a:xfrm flipH="1" rot="10800000">
              <a:off x="3725056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75"/>
            <p:cNvCxnSpPr/>
            <p:nvPr/>
          </p:nvCxnSpPr>
          <p:spPr>
            <a:xfrm flipH="1" rot="10800000">
              <a:off x="3785164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75"/>
            <p:cNvCxnSpPr/>
            <p:nvPr/>
          </p:nvCxnSpPr>
          <p:spPr>
            <a:xfrm flipH="1" rot="10800000">
              <a:off x="3845272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75"/>
            <p:cNvCxnSpPr/>
            <p:nvPr/>
          </p:nvCxnSpPr>
          <p:spPr>
            <a:xfrm flipH="1" rot="10800000">
              <a:off x="3905380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75"/>
            <p:cNvCxnSpPr/>
            <p:nvPr/>
          </p:nvCxnSpPr>
          <p:spPr>
            <a:xfrm flipH="1" rot="10800000">
              <a:off x="3965488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75"/>
            <p:cNvCxnSpPr/>
            <p:nvPr/>
          </p:nvCxnSpPr>
          <p:spPr>
            <a:xfrm flipH="1" rot="10800000">
              <a:off x="4025597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75"/>
            <p:cNvCxnSpPr/>
            <p:nvPr/>
          </p:nvCxnSpPr>
          <p:spPr>
            <a:xfrm flipH="1" rot="10800000">
              <a:off x="4085705" y="3939500"/>
              <a:ext cx="245700" cy="405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75"/>
            <p:cNvCxnSpPr/>
            <p:nvPr/>
          </p:nvCxnSpPr>
          <p:spPr>
            <a:xfrm>
              <a:off x="3822712" y="3983753"/>
              <a:ext cx="550500" cy="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75"/>
            <p:cNvCxnSpPr/>
            <p:nvPr/>
          </p:nvCxnSpPr>
          <p:spPr>
            <a:xfrm>
              <a:off x="3792658" y="4044163"/>
              <a:ext cx="550500" cy="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75"/>
            <p:cNvCxnSpPr/>
            <p:nvPr/>
          </p:nvCxnSpPr>
          <p:spPr>
            <a:xfrm>
              <a:off x="3753144" y="4104568"/>
              <a:ext cx="550500" cy="3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75"/>
            <p:cNvCxnSpPr/>
            <p:nvPr/>
          </p:nvCxnSpPr>
          <p:spPr>
            <a:xfrm>
              <a:off x="3708509" y="4164990"/>
              <a:ext cx="550500" cy="3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75"/>
            <p:cNvCxnSpPr/>
            <p:nvPr/>
          </p:nvCxnSpPr>
          <p:spPr>
            <a:xfrm>
              <a:off x="3672442" y="4225391"/>
              <a:ext cx="550500" cy="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75"/>
            <p:cNvCxnSpPr/>
            <p:nvPr/>
          </p:nvCxnSpPr>
          <p:spPr>
            <a:xfrm>
              <a:off x="3642388" y="4285800"/>
              <a:ext cx="550500" cy="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75"/>
            <p:cNvCxnSpPr/>
            <p:nvPr/>
          </p:nvCxnSpPr>
          <p:spPr>
            <a:xfrm flipH="1" rot="10800000">
              <a:off x="3996235" y="3606783"/>
              <a:ext cx="3900" cy="509700"/>
            </a:xfrm>
            <a:prstGeom prst="straightConnector1">
              <a:avLst/>
            </a:prstGeom>
            <a:noFill/>
            <a:ln cap="flat" cmpd="sng" w="19050">
              <a:solidFill>
                <a:srgbClr val="434343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6"/>
          <p:cNvSpPr txBox="1"/>
          <p:nvPr>
            <p:ph type="title"/>
          </p:nvPr>
        </p:nvSpPr>
        <p:spPr>
          <a:xfrm>
            <a:off x="311700" y="2759750"/>
            <a:ext cx="8520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LIME Demo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39" name="Google Shape;539;p76"/>
          <p:cNvCxnSpPr/>
          <p:nvPr/>
        </p:nvCxnSpPr>
        <p:spPr>
          <a:xfrm>
            <a:off x="311700" y="3248319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76"/>
          <p:cNvSpPr txBox="1"/>
          <p:nvPr/>
        </p:nvSpPr>
        <p:spPr>
          <a:xfrm>
            <a:off x="6527025" y="4712775"/>
            <a:ext cx="25458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https://marcotcr.github.io/lime/tutorials/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7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546" name="Google Shape;54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7" name="Google Shape;547;p77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8" name="Google Shape;548;p77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Beyond </a:t>
            </a: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LIME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77"/>
          <p:cNvSpPr txBox="1"/>
          <p:nvPr/>
        </p:nvSpPr>
        <p:spPr>
          <a:xfrm>
            <a:off x="138950" y="1009800"/>
            <a:ext cx="35520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 practice, LIME output is hard to understand and read, even for professionals in the field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Correlated fields will bunch up in the explanations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can we make this more intuitive?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0" name="Google Shape;55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4475" y="1039400"/>
            <a:ext cx="5714525" cy="31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0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255" name="Google Shape;25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60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60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Outline</a:t>
            </a: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60"/>
          <p:cNvSpPr txBox="1"/>
          <p:nvPr/>
        </p:nvSpPr>
        <p:spPr>
          <a:xfrm>
            <a:off x="411475" y="880100"/>
            <a:ext cx="7985100" cy="40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Introduction to machine learning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Brief history of explainable machine learning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Why are they useful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Examples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to generate explanations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Global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lphaL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Local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Common pitfalls when generating explanations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Strategies to make them better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8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556" name="Google Shape;55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7" name="Google Shape;557;p78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8" name="Google Shape;558;p78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Beyond LIME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78"/>
          <p:cNvSpPr txBox="1"/>
          <p:nvPr/>
        </p:nvSpPr>
        <p:spPr>
          <a:xfrm>
            <a:off x="138950" y="1009800"/>
            <a:ext cx="35520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Inputs to the model usually have some correlation. Sometimes more severe than others.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Correlations can occur in unexpected ways.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Correlated features can dilute the core feature importance.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78"/>
          <p:cNvSpPr txBox="1"/>
          <p:nvPr/>
        </p:nvSpPr>
        <p:spPr>
          <a:xfrm>
            <a:off x="4157425" y="1009800"/>
            <a:ext cx="24474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alary_prev_5yr_avg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salary_prev_1yr_avg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salary_prev_1wk_avg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net_worth_prev_5yr_median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net_worth_prev_1yr_max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health_expenses_5yr_avg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health_expenses_6mo_avg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age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zip-code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78"/>
          <p:cNvSpPr/>
          <p:nvPr/>
        </p:nvSpPr>
        <p:spPr>
          <a:xfrm>
            <a:off x="6746800" y="1116850"/>
            <a:ext cx="2937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78"/>
          <p:cNvSpPr/>
          <p:nvPr/>
        </p:nvSpPr>
        <p:spPr>
          <a:xfrm>
            <a:off x="6746800" y="1345450"/>
            <a:ext cx="5211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78"/>
          <p:cNvSpPr/>
          <p:nvPr/>
        </p:nvSpPr>
        <p:spPr>
          <a:xfrm>
            <a:off x="6746800" y="1574050"/>
            <a:ext cx="4737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78"/>
          <p:cNvSpPr/>
          <p:nvPr/>
        </p:nvSpPr>
        <p:spPr>
          <a:xfrm>
            <a:off x="6746800" y="1802650"/>
            <a:ext cx="2463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8"/>
          <p:cNvSpPr/>
          <p:nvPr/>
        </p:nvSpPr>
        <p:spPr>
          <a:xfrm>
            <a:off x="6746800" y="2031250"/>
            <a:ext cx="3885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78"/>
          <p:cNvSpPr/>
          <p:nvPr/>
        </p:nvSpPr>
        <p:spPr>
          <a:xfrm>
            <a:off x="6746800" y="2259850"/>
            <a:ext cx="8433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8"/>
          <p:cNvSpPr/>
          <p:nvPr/>
        </p:nvSpPr>
        <p:spPr>
          <a:xfrm>
            <a:off x="6746800" y="2488450"/>
            <a:ext cx="10707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78"/>
          <p:cNvSpPr/>
          <p:nvPr/>
        </p:nvSpPr>
        <p:spPr>
          <a:xfrm>
            <a:off x="6746800" y="2717050"/>
            <a:ext cx="19614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78"/>
          <p:cNvSpPr/>
          <p:nvPr/>
        </p:nvSpPr>
        <p:spPr>
          <a:xfrm>
            <a:off x="6746800" y="2945650"/>
            <a:ext cx="558900" cy="142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8"/>
          <p:cNvSpPr txBox="1"/>
          <p:nvPr>
            <p:ph idx="4294967295" type="title"/>
          </p:nvPr>
        </p:nvSpPr>
        <p:spPr>
          <a:xfrm>
            <a:off x="6841200" y="744550"/>
            <a:ext cx="16965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b="1"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Feature Explanation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78"/>
          <p:cNvSpPr/>
          <p:nvPr/>
        </p:nvSpPr>
        <p:spPr>
          <a:xfrm>
            <a:off x="4937000" y="1090050"/>
            <a:ext cx="2406900" cy="663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78"/>
          <p:cNvSpPr/>
          <p:nvPr/>
        </p:nvSpPr>
        <p:spPr>
          <a:xfrm>
            <a:off x="4556000" y="1775850"/>
            <a:ext cx="2721600" cy="4227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78"/>
          <p:cNvSpPr/>
          <p:nvPr/>
        </p:nvSpPr>
        <p:spPr>
          <a:xfrm>
            <a:off x="4632200" y="2233900"/>
            <a:ext cx="3251700" cy="422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78"/>
          <p:cNvSpPr txBox="1"/>
          <p:nvPr/>
        </p:nvSpPr>
        <p:spPr>
          <a:xfrm>
            <a:off x="2807675" y="3137150"/>
            <a:ext cx="30777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AutoNum type="arabicParenR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Which features are most relevant?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AutoNum type="arabicParenR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Natural way to group features?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AutoNum type="arabicParenR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Will the relevancy change?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9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580" name="Google Shape;58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1" name="Google Shape;581;p79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2" name="Google Shape;582;p79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Beyond LIME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79"/>
          <p:cNvSpPr txBox="1"/>
          <p:nvPr/>
        </p:nvSpPr>
        <p:spPr>
          <a:xfrm>
            <a:off x="138950" y="1009800"/>
            <a:ext cx="35520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AutoNum type="arabicParenR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Group correlated (similar) features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Compute correlation matrix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Group features above a threshold abs(&gt; 0.9)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Take cumulative feature impact from LIME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4" name="Google Shape;58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625" y="925854"/>
            <a:ext cx="4843251" cy="4086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0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590" name="Google Shape;59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Google Shape;591;p80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2" name="Google Shape;592;p80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Beyond LIME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80"/>
          <p:cNvSpPr txBox="1"/>
          <p:nvPr/>
        </p:nvSpPr>
        <p:spPr>
          <a:xfrm>
            <a:off x="138950" y="1009800"/>
            <a:ext cx="3407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2)   Comparison to peer group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Take the top N features output from LIME and compare the value vs. peer group.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3)   Auto-generate sentences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4" name="Google Shape;594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500" y="1096350"/>
            <a:ext cx="5606373" cy="346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9" name="Google Shape;599;p81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0" name="Google Shape;600;p81"/>
          <p:cNvSpPr txBox="1"/>
          <p:nvPr>
            <p:ph type="title"/>
          </p:nvPr>
        </p:nvSpPr>
        <p:spPr>
          <a:xfrm>
            <a:off x="311700" y="220025"/>
            <a:ext cx="707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Example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Shape 477" id="601" name="Google Shape;60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2" name="Google Shape;602;p81"/>
          <p:cNvGraphicFramePr/>
          <p:nvPr/>
        </p:nvGraphicFramePr>
        <p:xfrm>
          <a:off x="365625" y="105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{2A1EB1E2-ADCF-411F-B9A4-44F9D7435702}</a:tableStyleId>
              </a:tblPr>
              <a:tblGrid>
                <a:gridCol w="1148550"/>
                <a:gridCol w="1148550"/>
                <a:gridCol w="1216700"/>
                <a:gridCol w="1080425"/>
              </a:tblGrid>
              <a:tr h="319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Font typeface="Helvetica Neue Light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Font typeface="Helvetica Neue Light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Risk Bucket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Font typeface="Helvetica Neue Light"/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(1-low, 5-high)</a:t>
                      </a:r>
                      <a:endParaRPr sz="1000">
                        <a:solidFill>
                          <a:srgbClr val="FFFFF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 Default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Font typeface="Helvetica Neue Light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Category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  <a:tr h="319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 A</a:t>
                      </a:r>
                      <a:endParaRPr b="1" sz="1000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000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2.83%</a:t>
                      </a:r>
                      <a:endParaRPr b="1" sz="1000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 Risk</a:t>
                      </a:r>
                      <a:endParaRPr b="1"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3" name="Google Shape;603;p81"/>
          <p:cNvGraphicFramePr/>
          <p:nvPr/>
        </p:nvGraphicFramePr>
        <p:xfrm>
          <a:off x="365625" y="21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{2A1EB1E2-ADCF-411F-B9A4-44F9D7435702}</a:tableStyleId>
              </a:tblPr>
              <a:tblGrid>
                <a:gridCol w="4594225"/>
              </a:tblGrid>
              <a:tr h="373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Font typeface="Helvetica Neue Light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Plain-text Explanation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2256775"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Roboto"/>
                        <a:buAutoNum type="arabicPeriod"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PD increased because the debt to asset is in the top 10th percentile compared to the peer group.</a:t>
                      </a: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Roboto"/>
                        <a:buAutoNum type="arabicPeriod"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PD increased because the accounts receivable is in the bottom 10th percentile compared to the peer group.  </a:t>
                      </a: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Roboto"/>
                        <a:buAutoNum type="arabicPeriod"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PD increased because the total revenue is in the bottom 10th percentile compared to the peer group.  </a:t>
                      </a: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Roboto"/>
                        <a:buAutoNum type="arabicPeriod"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PD decreased because the current ratio is in the top 50th percentile compared to the peer group.  </a:t>
                      </a: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34343"/>
                        </a:buClr>
                        <a:buSzPts val="1200"/>
                        <a:buFont typeface="Roboto"/>
                        <a:buAutoNum type="arabicPeriod"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PD increased because the equity multiplier is in the top 10th percentile compared to the peer group.</a:t>
                      </a:r>
                      <a:endParaRPr sz="12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4" name="Google Shape;604;p81"/>
          <p:cNvSpPr txBox="1"/>
          <p:nvPr/>
        </p:nvSpPr>
        <p:spPr>
          <a:xfrm>
            <a:off x="5035950" y="1595225"/>
            <a:ext cx="1985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Actual Status: </a:t>
            </a:r>
            <a:r>
              <a:rPr b="1"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Default</a:t>
            </a:r>
            <a:endParaRPr b="1" sz="1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5" name="Google Shape;60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2250" y="2070425"/>
            <a:ext cx="3879350" cy="283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2"/>
          <p:cNvSpPr txBox="1"/>
          <p:nvPr/>
        </p:nvSpPr>
        <p:spPr>
          <a:xfrm>
            <a:off x="726225" y="1071550"/>
            <a:ext cx="7509600" cy="3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Explainability is needed when root-cause analysis is critical to the machine-learning use-case.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Predictive models are usually non-linear, so other methods are needed to get explanations.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Intuitiveness is just as important as accuracy with regards to explanations.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Explainable machine learning is an open research field, so expect changes!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82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612" name="Google Shape;61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3" name="Google Shape;613;p82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p82"/>
          <p:cNvSpPr txBox="1"/>
          <p:nvPr>
            <p:ph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Takeaways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3"/>
          <p:cNvPicPr preferRelativeResize="0"/>
          <p:nvPr/>
        </p:nvPicPr>
        <p:blipFill rotWithShape="1">
          <a:blip r:embed="rId3">
            <a:alphaModFix/>
          </a:blip>
          <a:srcRect b="4306" l="0" r="0" t="0"/>
          <a:stretch/>
        </p:blipFill>
        <p:spPr>
          <a:xfrm>
            <a:off x="0" y="-1790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3"/>
          <p:cNvSpPr txBox="1"/>
          <p:nvPr/>
        </p:nvSpPr>
        <p:spPr>
          <a:xfrm>
            <a:off x="0" y="4813050"/>
            <a:ext cx="31572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" sz="800" u="none" cap="none" strike="noStrike">
                <a:solidFill>
                  <a:srgbClr val="666666"/>
                </a:solidFill>
                <a:latin typeface="Roboto Thin"/>
                <a:ea typeface="Roboto Thin"/>
                <a:cs typeface="Roboto Thin"/>
                <a:sym typeface="Roboto Thin"/>
              </a:rPr>
              <a:t>201</a:t>
            </a:r>
            <a:r>
              <a:rPr lang="en" sz="800">
                <a:solidFill>
                  <a:srgbClr val="666666"/>
                </a:solidFill>
                <a:latin typeface="Roboto Thin"/>
                <a:ea typeface="Roboto Thin"/>
                <a:cs typeface="Roboto Thin"/>
                <a:sym typeface="Roboto Thin"/>
              </a:rPr>
              <a:t>9</a:t>
            </a:r>
            <a:r>
              <a:rPr i="0" lang="en" sz="800" u="none" cap="none" strike="noStrike">
                <a:solidFill>
                  <a:srgbClr val="666666"/>
                </a:solidFill>
                <a:latin typeface="Roboto Thin"/>
                <a:ea typeface="Roboto Thin"/>
                <a:cs typeface="Roboto Thin"/>
                <a:sym typeface="Roboto Thin"/>
              </a:rPr>
              <a:t> Confidential | Flowcast Inc.</a:t>
            </a:r>
            <a:endParaRPr i="0" sz="800" u="none" cap="none" strike="noStrike">
              <a:solidFill>
                <a:srgbClr val="666666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21" name="Google Shape;621;p83"/>
          <p:cNvSpPr txBox="1"/>
          <p:nvPr/>
        </p:nvSpPr>
        <p:spPr>
          <a:xfrm>
            <a:off x="121725" y="662250"/>
            <a:ext cx="4496100" cy="4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CFBD"/>
                </a:solidFill>
                <a:latin typeface="Roboto"/>
                <a:ea typeface="Roboto"/>
                <a:cs typeface="Roboto"/>
                <a:sym typeface="Roboto"/>
              </a:rPr>
              <a:t>Company Overview</a:t>
            </a:r>
            <a:endParaRPr sz="1200">
              <a:solidFill>
                <a:srgbClr val="4C4C4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  <a:latin typeface="Roboto Light"/>
                <a:ea typeface="Roboto Light"/>
                <a:cs typeface="Roboto Light"/>
                <a:sym typeface="Roboto Light"/>
              </a:rPr>
              <a:t>Founded in San Francisco in 2015</a:t>
            </a:r>
            <a:endParaRPr sz="1200">
              <a:solidFill>
                <a:srgbClr val="434343"/>
              </a:solidFill>
              <a:highlight>
                <a:schemeClr val="lt1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  <a:latin typeface="Roboto Light"/>
                <a:ea typeface="Roboto Light"/>
                <a:cs typeface="Roboto Light"/>
                <a:sym typeface="Roboto Light"/>
              </a:rPr>
              <a:t>Wholly-owned subsidiary in Singapore in 2018</a:t>
            </a:r>
            <a:endParaRPr sz="1200">
              <a:solidFill>
                <a:srgbClr val="434343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Flowcast provides an AI solution to financial institutions to automate and power smarter credit decisions in order to unlock credit for the underserved SME market</a:t>
            </a:r>
            <a:endParaRPr sz="12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CFBD"/>
                </a:solidFill>
                <a:latin typeface="Roboto"/>
                <a:ea typeface="Roboto"/>
                <a:cs typeface="Roboto"/>
                <a:sym typeface="Roboto"/>
              </a:rPr>
              <a:t>Team</a:t>
            </a:r>
            <a:endParaRPr sz="12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Strong team with deep domain expertise in corporate finance and AI/machine learning</a:t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Data Scientists with post-doc PhDs in Physics</a:t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Combined 15+ patents</a:t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CFBD"/>
                </a:solidFill>
                <a:latin typeface="Roboto"/>
                <a:ea typeface="Roboto"/>
                <a:cs typeface="Roboto"/>
                <a:sym typeface="Roboto"/>
              </a:rPr>
              <a:t>Customers</a:t>
            </a:r>
            <a:endParaRPr sz="12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In productions &amp; pilots with Fortune 500, large global banks, and insurance providers</a:t>
            </a:r>
            <a:endParaRPr sz="1200">
              <a:solidFill>
                <a:srgbClr val="10CFB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2" name="Google Shape;622;p83"/>
          <p:cNvSpPr txBox="1"/>
          <p:nvPr/>
        </p:nvSpPr>
        <p:spPr>
          <a:xfrm>
            <a:off x="1931700" y="71550"/>
            <a:ext cx="4071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CFBD"/>
                </a:solidFill>
                <a:latin typeface="Roboto"/>
                <a:ea typeface="Roboto"/>
                <a:cs typeface="Roboto"/>
                <a:sym typeface="Roboto"/>
              </a:rPr>
              <a:t>AI for Smarter Credit Decisions</a:t>
            </a:r>
            <a:endParaRPr sz="1800">
              <a:solidFill>
                <a:srgbClr val="10CFB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Shape 477" id="623" name="Google Shape;62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00" y="124049"/>
            <a:ext cx="17841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3"/>
          <p:cNvSpPr txBox="1"/>
          <p:nvPr/>
        </p:nvSpPr>
        <p:spPr>
          <a:xfrm>
            <a:off x="4532125" y="662250"/>
            <a:ext cx="4611900" cy="4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0CFBD"/>
                </a:solidFill>
                <a:latin typeface="Roboto"/>
                <a:ea typeface="Roboto"/>
                <a:cs typeface="Roboto"/>
                <a:sym typeface="Roboto"/>
              </a:rPr>
              <a:t>Technologies</a:t>
            </a:r>
            <a:endParaRPr sz="12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Roboto Light"/>
              <a:buChar char="●"/>
            </a:pPr>
            <a:r>
              <a:rPr b="1" lang="en" sz="12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Enterprise-grade AI platform</a:t>
            </a: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 to generate Machine Learning (ML) models that are fully explainable, transfer learning capable, and trained with over $500B+ in transactions</a:t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Daily invoice/dispute feeds for real-time predictive scoring</a:t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Three patents filed</a:t>
            </a:r>
            <a:endParaRPr sz="1200">
              <a:solidFill>
                <a:srgbClr val="10CFB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CFBD"/>
                </a:solidFill>
                <a:latin typeface="Roboto"/>
                <a:ea typeface="Roboto"/>
                <a:cs typeface="Roboto"/>
                <a:sym typeface="Roboto"/>
              </a:rPr>
              <a:t>Products</a:t>
            </a:r>
            <a:endParaRPr sz="1200">
              <a:solidFill>
                <a:srgbClr val="4C4C4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0CFB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5" name="Google Shape;625;p83"/>
          <p:cNvSpPr txBox="1"/>
          <p:nvPr/>
        </p:nvSpPr>
        <p:spPr>
          <a:xfrm>
            <a:off x="6320675" y="2661675"/>
            <a:ext cx="27657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Smartcredit</a:t>
            </a: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b="1" lang="en" sz="12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Smartfraud </a:t>
            </a: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are explainable ML solutions to provide predictive credit, performance, and fraud scores of businesses</a:t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Smartclaims</a:t>
            </a:r>
            <a:r>
              <a:rPr baseline="30000"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TM</a:t>
            </a:r>
            <a:r>
              <a:rPr lang="en" sz="1200">
                <a:solidFill>
                  <a:srgbClr val="4C4C4C"/>
                </a:solidFill>
                <a:latin typeface="Roboto Light"/>
                <a:ea typeface="Roboto Light"/>
                <a:cs typeface="Roboto Light"/>
                <a:sym typeface="Roboto Light"/>
              </a:rPr>
              <a:t> utilizes ML algorithms to automate deduction claims process, making it effortless to reclaim millions in cash leakage for customers</a:t>
            </a:r>
            <a:endParaRPr sz="1200">
              <a:solidFill>
                <a:srgbClr val="4C4C4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6" name="Google Shape;626;p83"/>
          <p:cNvSpPr/>
          <p:nvPr/>
        </p:nvSpPr>
        <p:spPr>
          <a:xfrm rot="-2670">
            <a:off x="4942175" y="2850930"/>
            <a:ext cx="772500" cy="401100"/>
          </a:xfrm>
          <a:custGeom>
            <a:rect b="b" l="l" r="r" t="t"/>
            <a:pathLst>
              <a:path extrusionOk="0" h="120000" w="120000">
                <a:moveTo>
                  <a:pt x="58905" y="0"/>
                </a:moveTo>
                <a:cubicBezTo>
                  <a:pt x="44261" y="0"/>
                  <a:pt x="31777" y="16327"/>
                  <a:pt x="26988" y="39233"/>
                </a:cubicBezTo>
                <a:cubicBezTo>
                  <a:pt x="25711" y="38844"/>
                  <a:pt x="24394" y="38627"/>
                  <a:pt x="23055" y="38627"/>
                </a:cubicBezTo>
                <a:cubicBezTo>
                  <a:pt x="10316" y="38627"/>
                  <a:pt x="0" y="56850"/>
                  <a:pt x="0" y="79322"/>
                </a:cubicBezTo>
                <a:cubicBezTo>
                  <a:pt x="0" y="101794"/>
                  <a:pt x="10316" y="120000"/>
                  <a:pt x="23055" y="120000"/>
                </a:cubicBezTo>
                <a:cubicBezTo>
                  <a:pt x="23294" y="120000"/>
                  <a:pt x="23538" y="119983"/>
                  <a:pt x="23777" y="119966"/>
                </a:cubicBezTo>
                <a:lnTo>
                  <a:pt x="58511" y="119983"/>
                </a:lnTo>
                <a:cubicBezTo>
                  <a:pt x="58638" y="119988"/>
                  <a:pt x="58772" y="120000"/>
                  <a:pt x="58905" y="120000"/>
                </a:cubicBezTo>
                <a:cubicBezTo>
                  <a:pt x="59033" y="120000"/>
                  <a:pt x="59155" y="119988"/>
                  <a:pt x="59288" y="119983"/>
                </a:cubicBezTo>
                <a:lnTo>
                  <a:pt x="100783" y="120000"/>
                </a:lnTo>
                <a:cubicBezTo>
                  <a:pt x="111394" y="120000"/>
                  <a:pt x="120000" y="104822"/>
                  <a:pt x="120000" y="86088"/>
                </a:cubicBezTo>
                <a:cubicBezTo>
                  <a:pt x="120000" y="67355"/>
                  <a:pt x="111394" y="52161"/>
                  <a:pt x="100783" y="52161"/>
                </a:cubicBezTo>
                <a:cubicBezTo>
                  <a:pt x="97927" y="52161"/>
                  <a:pt x="95216" y="53272"/>
                  <a:pt x="92783" y="55238"/>
                </a:cubicBezTo>
                <a:cubicBezTo>
                  <a:pt x="91405" y="24327"/>
                  <a:pt x="76772" y="0"/>
                  <a:pt x="58905" y="0"/>
                </a:cubicBezTo>
                <a:close/>
              </a:path>
            </a:pathLst>
          </a:custGeom>
          <a:noFill/>
          <a:ln cap="flat" cmpd="sng" w="38100">
            <a:solidFill>
              <a:srgbClr val="39A5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000" lIns="50000" spcFirstLastPara="1" rIns="50000" wrap="square" tIns="5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83"/>
          <p:cNvSpPr txBox="1"/>
          <p:nvPr/>
        </p:nvSpPr>
        <p:spPr>
          <a:xfrm>
            <a:off x="4827125" y="2930050"/>
            <a:ext cx="9945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AI Engine</a:t>
            </a:r>
            <a:endParaRPr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8" name="Google Shape;628;p83"/>
          <p:cNvPicPr preferRelativeResize="0"/>
          <p:nvPr/>
        </p:nvPicPr>
        <p:blipFill rotWithShape="1">
          <a:blip r:embed="rId5">
            <a:alphaModFix/>
          </a:blip>
          <a:srcRect b="26068" l="19065" r="26197" t="0"/>
          <a:stretch/>
        </p:blipFill>
        <p:spPr>
          <a:xfrm>
            <a:off x="5237401" y="2955275"/>
            <a:ext cx="173951" cy="162298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83"/>
          <p:cNvSpPr txBox="1"/>
          <p:nvPr/>
        </p:nvSpPr>
        <p:spPr>
          <a:xfrm>
            <a:off x="5237400" y="3362050"/>
            <a:ext cx="994500" cy="230100"/>
          </a:xfrm>
          <a:prstGeom prst="rect">
            <a:avLst/>
          </a:prstGeom>
          <a:solidFill>
            <a:srgbClr val="22E5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1"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SMARTCREDIT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83"/>
          <p:cNvSpPr txBox="1"/>
          <p:nvPr/>
        </p:nvSpPr>
        <p:spPr>
          <a:xfrm>
            <a:off x="5237400" y="3692553"/>
            <a:ext cx="994500" cy="230100"/>
          </a:xfrm>
          <a:prstGeom prst="rect">
            <a:avLst/>
          </a:prstGeom>
          <a:solidFill>
            <a:srgbClr val="39A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1"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SMARTFRAUD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83"/>
          <p:cNvSpPr txBox="1"/>
          <p:nvPr/>
        </p:nvSpPr>
        <p:spPr>
          <a:xfrm>
            <a:off x="5237400" y="4023056"/>
            <a:ext cx="994500" cy="230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1"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SMARTCLAIMS</a:t>
            </a:r>
            <a:endParaRPr b="1"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2" name="Google Shape;632;p83"/>
          <p:cNvCxnSpPr/>
          <p:nvPr/>
        </p:nvCxnSpPr>
        <p:spPr>
          <a:xfrm>
            <a:off x="5087900" y="3248025"/>
            <a:ext cx="0" cy="890100"/>
          </a:xfrm>
          <a:prstGeom prst="straightConnector1">
            <a:avLst/>
          </a:prstGeom>
          <a:noFill/>
          <a:ln cap="flat" cmpd="sng" w="9525">
            <a:solidFill>
              <a:srgbClr val="8FD3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3" name="Google Shape;633;p83"/>
          <p:cNvCxnSpPr/>
          <p:nvPr/>
        </p:nvCxnSpPr>
        <p:spPr>
          <a:xfrm rot="10800000">
            <a:off x="5088000" y="3466125"/>
            <a:ext cx="149400" cy="0"/>
          </a:xfrm>
          <a:prstGeom prst="straightConnector1">
            <a:avLst/>
          </a:prstGeom>
          <a:noFill/>
          <a:ln cap="flat" cmpd="sng" w="9525">
            <a:solidFill>
              <a:srgbClr val="8FD3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4" name="Google Shape;634;p83"/>
          <p:cNvCxnSpPr/>
          <p:nvPr/>
        </p:nvCxnSpPr>
        <p:spPr>
          <a:xfrm rot="10800000">
            <a:off x="5088000" y="3807600"/>
            <a:ext cx="149400" cy="0"/>
          </a:xfrm>
          <a:prstGeom prst="straightConnector1">
            <a:avLst/>
          </a:prstGeom>
          <a:noFill/>
          <a:ln cap="flat" cmpd="sng" w="9525">
            <a:solidFill>
              <a:srgbClr val="8FD3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5" name="Google Shape;635;p83"/>
          <p:cNvCxnSpPr/>
          <p:nvPr/>
        </p:nvCxnSpPr>
        <p:spPr>
          <a:xfrm rot="10800000">
            <a:off x="5088000" y="4138100"/>
            <a:ext cx="149400" cy="0"/>
          </a:xfrm>
          <a:prstGeom prst="straightConnector1">
            <a:avLst/>
          </a:prstGeom>
          <a:noFill/>
          <a:ln cap="flat" cmpd="sng" w="9525">
            <a:solidFill>
              <a:srgbClr val="8FD3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6" name="Google Shape;636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850" y="4117925"/>
            <a:ext cx="418669" cy="4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7944" y="4277396"/>
            <a:ext cx="333604" cy="12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127" y="4269458"/>
            <a:ext cx="495008" cy="14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83"/>
          <p:cNvPicPr preferRelativeResize="0"/>
          <p:nvPr/>
        </p:nvPicPr>
        <p:blipFill rotWithShape="1">
          <a:blip r:embed="rId9">
            <a:alphaModFix/>
          </a:blip>
          <a:srcRect b="0" l="0" r="0" t="30425"/>
          <a:stretch/>
        </p:blipFill>
        <p:spPr>
          <a:xfrm>
            <a:off x="2558915" y="4224200"/>
            <a:ext cx="448218" cy="23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8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22125" y="4257873"/>
            <a:ext cx="626960" cy="1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8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56756" y="4225175"/>
            <a:ext cx="626950" cy="2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8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15900" y="4306163"/>
            <a:ext cx="418675" cy="10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4"/>
          <p:cNvSpPr txBox="1"/>
          <p:nvPr/>
        </p:nvSpPr>
        <p:spPr>
          <a:xfrm>
            <a:off x="726225" y="1071550"/>
            <a:ext cx="75096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We’re hiring! (SF office)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Python Software Engineer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Data Scientist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Data Engineer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Machine Learning Engineer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Please track me down after! Or email directly: </a:t>
            </a:r>
            <a:r>
              <a:rPr b="1"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eitan</a:t>
            </a:r>
            <a:r>
              <a:rPr b="1"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@flowcast.ai</a:t>
            </a:r>
            <a:endParaRPr b="1"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84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649" name="Google Shape;64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0" name="Google Shape;650;p84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1" name="Google Shape;651;p84"/>
          <p:cNvSpPr txBox="1"/>
          <p:nvPr>
            <p:ph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Thanks!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5"/>
          <p:cNvPicPr preferRelativeResize="0"/>
          <p:nvPr/>
        </p:nvPicPr>
        <p:blipFill rotWithShape="1">
          <a:blip r:embed="rId3">
            <a:alphaModFix/>
          </a:blip>
          <a:srcRect b="0" l="0" r="0" t="27599"/>
          <a:stretch/>
        </p:blipFill>
        <p:spPr>
          <a:xfrm>
            <a:off x="1149339" y="1413811"/>
            <a:ext cx="3853452" cy="266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85"/>
          <p:cNvPicPr preferRelativeResize="0"/>
          <p:nvPr/>
        </p:nvPicPr>
        <p:blipFill rotWithShape="1">
          <a:blip r:embed="rId4">
            <a:alphaModFix/>
          </a:blip>
          <a:srcRect b="0" l="0" r="0" t="26242"/>
          <a:stretch/>
        </p:blipFill>
        <p:spPr>
          <a:xfrm>
            <a:off x="5436352" y="1419497"/>
            <a:ext cx="2027421" cy="2659743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85"/>
          <p:cNvSpPr txBox="1"/>
          <p:nvPr>
            <p:ph type="ctrTitle"/>
          </p:nvPr>
        </p:nvSpPr>
        <p:spPr>
          <a:xfrm>
            <a:off x="0" y="32416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Arial"/>
              <a:buNone/>
            </a:pPr>
            <a:r>
              <a:rPr lang="en"/>
              <a:t>Rate today</a:t>
            </a:r>
            <a:r>
              <a:rPr lang="en" sz="1600"/>
              <a:t> </a:t>
            </a:r>
            <a:r>
              <a:rPr lang="en"/>
              <a:t>’s session</a:t>
            </a:r>
            <a:endParaRPr/>
          </a:p>
        </p:txBody>
      </p:sp>
      <p:sp>
        <p:nvSpPr>
          <p:cNvPr id="659" name="Google Shape;659;p85"/>
          <p:cNvSpPr txBox="1"/>
          <p:nvPr/>
        </p:nvSpPr>
        <p:spPr>
          <a:xfrm>
            <a:off x="1149339" y="4175039"/>
            <a:ext cx="3800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Session page on conference website</a:t>
            </a:r>
            <a:endParaRPr/>
          </a:p>
        </p:txBody>
      </p:sp>
      <p:sp>
        <p:nvSpPr>
          <p:cNvPr id="660" name="Google Shape;660;p85"/>
          <p:cNvSpPr txBox="1"/>
          <p:nvPr/>
        </p:nvSpPr>
        <p:spPr>
          <a:xfrm>
            <a:off x="5547360" y="4175039"/>
            <a:ext cx="1976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O’Reilly Events App</a:t>
            </a:r>
            <a:endParaRPr/>
          </a:p>
        </p:txBody>
      </p:sp>
      <p:sp>
        <p:nvSpPr>
          <p:cNvPr id="661" name="Google Shape;661;p85"/>
          <p:cNvSpPr/>
          <p:nvPr/>
        </p:nvSpPr>
        <p:spPr>
          <a:xfrm>
            <a:off x="5757246" y="3729790"/>
            <a:ext cx="1497900" cy="400500"/>
          </a:xfrm>
          <a:prstGeom prst="ellipse">
            <a:avLst/>
          </a:prstGeom>
          <a:noFill/>
          <a:ln cap="flat" cmpd="sng" w="222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2" name="Google Shape;662;p85"/>
          <p:cNvGrpSpPr/>
          <p:nvPr/>
        </p:nvGrpSpPr>
        <p:grpSpPr>
          <a:xfrm>
            <a:off x="6851831" y="3134087"/>
            <a:ext cx="1209430" cy="876130"/>
            <a:chOff x="6660699" y="3044467"/>
            <a:chExt cx="1209430" cy="876130"/>
          </a:xfrm>
        </p:grpSpPr>
        <p:cxnSp>
          <p:nvCxnSpPr>
            <p:cNvPr id="663" name="Google Shape;663;p85"/>
            <p:cNvCxnSpPr/>
            <p:nvPr/>
          </p:nvCxnSpPr>
          <p:spPr>
            <a:xfrm flipH="1">
              <a:off x="6806329" y="3044467"/>
              <a:ext cx="1063800" cy="736200"/>
            </a:xfrm>
            <a:prstGeom prst="straightConnector1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664" name="Google Shape;664;p85"/>
            <p:cNvSpPr/>
            <p:nvPr/>
          </p:nvSpPr>
          <p:spPr>
            <a:xfrm rot="-7565026">
              <a:off x="6716551" y="3665975"/>
              <a:ext cx="179297" cy="229343"/>
            </a:xfrm>
            <a:prstGeom prst="triangle">
              <a:avLst>
                <a:gd fmla="val 50000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85"/>
          <p:cNvGrpSpPr/>
          <p:nvPr/>
        </p:nvGrpSpPr>
        <p:grpSpPr>
          <a:xfrm rot="2034943">
            <a:off x="1993644" y="1815448"/>
            <a:ext cx="1209489" cy="876173"/>
            <a:chOff x="6660699" y="3044467"/>
            <a:chExt cx="1209430" cy="876130"/>
          </a:xfrm>
        </p:grpSpPr>
        <p:cxnSp>
          <p:nvCxnSpPr>
            <p:cNvPr id="666" name="Google Shape;666;p85"/>
            <p:cNvCxnSpPr/>
            <p:nvPr/>
          </p:nvCxnSpPr>
          <p:spPr>
            <a:xfrm flipH="1">
              <a:off x="6806329" y="3044467"/>
              <a:ext cx="1063800" cy="736200"/>
            </a:xfrm>
            <a:prstGeom prst="straightConnector1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667" name="Google Shape;667;p85"/>
            <p:cNvSpPr/>
            <p:nvPr/>
          </p:nvSpPr>
          <p:spPr>
            <a:xfrm rot="-7565026">
              <a:off x="6716551" y="3665975"/>
              <a:ext cx="179297" cy="229343"/>
            </a:xfrm>
            <a:prstGeom prst="triangle">
              <a:avLst>
                <a:gd fmla="val 50000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8" name="Google Shape;668;p85"/>
          <p:cNvSpPr/>
          <p:nvPr/>
        </p:nvSpPr>
        <p:spPr>
          <a:xfrm>
            <a:off x="1040077" y="2043823"/>
            <a:ext cx="870300" cy="385500"/>
          </a:xfrm>
          <a:prstGeom prst="ellipse">
            <a:avLst/>
          </a:prstGeom>
          <a:noFill/>
          <a:ln cap="flat" cmpd="sng" w="222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1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264" name="Google Shape;26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61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61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Introduction to Machine Learning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61"/>
          <p:cNvSpPr txBox="1"/>
          <p:nvPr/>
        </p:nvSpPr>
        <p:spPr>
          <a:xfrm>
            <a:off x="411475" y="1032500"/>
            <a:ext cx="79851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Machine learning approximates the world through evidence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At low dimensionality, it looks like simple curve fitting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Good generalizability is helpful to predict areas where data is sparse.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Overfitting is when the model fits to noise.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Hyperparameters are parameters of the model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Normally there are many inputs (features / dimensions) to a model (100s, 1000s, 10e4+)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2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273" name="Google Shape;27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62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62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Introduction to Machine Learning</a:t>
            </a:r>
            <a:endParaRPr sz="24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6" name="Google Shape;27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00" y="857397"/>
            <a:ext cx="3966974" cy="360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336" y="859025"/>
            <a:ext cx="4008265" cy="3601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62"/>
          <p:cNvCxnSpPr/>
          <p:nvPr/>
        </p:nvCxnSpPr>
        <p:spPr>
          <a:xfrm>
            <a:off x="4428374" y="3267810"/>
            <a:ext cx="555000" cy="15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9" name="Google Shape;279;p62"/>
          <p:cNvSpPr txBox="1"/>
          <p:nvPr/>
        </p:nvSpPr>
        <p:spPr>
          <a:xfrm>
            <a:off x="3666175" y="4635575"/>
            <a:ext cx="53991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Cosma Rohilla Shalizi, </a:t>
            </a:r>
            <a:r>
              <a:rPr b="1"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Advanced Data Analysis from an Elementary Point of View,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2016 edition, pg 31 and 42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62"/>
          <p:cNvSpPr txBox="1"/>
          <p:nvPr/>
        </p:nvSpPr>
        <p:spPr>
          <a:xfrm>
            <a:off x="2306100" y="4343275"/>
            <a:ext cx="286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62"/>
          <p:cNvSpPr txBox="1"/>
          <p:nvPr/>
        </p:nvSpPr>
        <p:spPr>
          <a:xfrm>
            <a:off x="6878100" y="4343275"/>
            <a:ext cx="286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62"/>
          <p:cNvSpPr txBox="1"/>
          <p:nvPr/>
        </p:nvSpPr>
        <p:spPr>
          <a:xfrm rot="-5400000">
            <a:off x="-419425" y="2222775"/>
            <a:ext cx="14700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prediction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62"/>
          <p:cNvSpPr txBox="1"/>
          <p:nvPr/>
        </p:nvSpPr>
        <p:spPr>
          <a:xfrm rot="-5400000">
            <a:off x="4152575" y="2222775"/>
            <a:ext cx="14700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prediction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3"/>
          <p:cNvSpPr txBox="1"/>
          <p:nvPr/>
        </p:nvSpPr>
        <p:spPr>
          <a:xfrm>
            <a:off x="1138250" y="10668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289" name="Google Shape;28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63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63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Machine Learning Classification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63"/>
          <p:cNvSpPr txBox="1"/>
          <p:nvPr/>
        </p:nvSpPr>
        <p:spPr>
          <a:xfrm>
            <a:off x="3525375" y="4711775"/>
            <a:ext cx="55704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Andrew Ng, </a:t>
            </a:r>
            <a:r>
              <a:rPr b="1"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OpenClassroom Machine Learning,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Exercise 8, http://openclassroom.stanford.edu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" name="Google Shape;29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675" y="1195374"/>
            <a:ext cx="3756425" cy="29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3"/>
          <p:cNvSpPr txBox="1"/>
          <p:nvPr/>
        </p:nvSpPr>
        <p:spPr>
          <a:xfrm>
            <a:off x="5000075" y="1066800"/>
            <a:ext cx="1368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Linear Boundary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63"/>
          <p:cNvSpPr txBox="1"/>
          <p:nvPr/>
        </p:nvSpPr>
        <p:spPr>
          <a:xfrm>
            <a:off x="411475" y="880100"/>
            <a:ext cx="4462200" cy="3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63"/>
          <p:cNvSpPr txBox="1"/>
          <p:nvPr/>
        </p:nvSpPr>
        <p:spPr>
          <a:xfrm>
            <a:off x="367550" y="1160150"/>
            <a:ext cx="29397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ML classification aims to segregate classes (decrease entropy)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Data Scientists’ aim with ML is to improve predictive power (usually)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Linear models are the least complex ML model (besides a simple average)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complexity = (1 coefficient per dimension) + 1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477" id="301" name="Google Shape;30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64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64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Machine Learning Classification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64"/>
          <p:cNvSpPr txBox="1"/>
          <p:nvPr/>
        </p:nvSpPr>
        <p:spPr>
          <a:xfrm>
            <a:off x="3525375" y="4711775"/>
            <a:ext cx="55704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Andrew Ng, </a:t>
            </a:r>
            <a:r>
              <a:rPr b="1"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OpenClassroom Machine Learning</a:t>
            </a:r>
            <a:r>
              <a:rPr b="1"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Exercise 8, http://openclassroom.stanford.edu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200" y="1131300"/>
            <a:ext cx="3894300" cy="30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4"/>
          <p:cNvSpPr txBox="1"/>
          <p:nvPr/>
        </p:nvSpPr>
        <p:spPr>
          <a:xfrm>
            <a:off x="4846050" y="1011425"/>
            <a:ext cx="1680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Non-linear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Boundary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64"/>
          <p:cNvSpPr txBox="1"/>
          <p:nvPr/>
        </p:nvSpPr>
        <p:spPr>
          <a:xfrm>
            <a:off x="367550" y="1160150"/>
            <a:ext cx="29397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Non-linear models improve predictive power at the cost of increased complexity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Non-linear models are called “black-box models” in laymen’s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complexity = ( &gt;&gt;1 coefficient per dimension) + 1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477" id="312" name="Google Shape;31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65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4" name="Google Shape;314;p65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Machine Learning Classification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65"/>
          <p:cNvSpPr txBox="1"/>
          <p:nvPr/>
        </p:nvSpPr>
        <p:spPr>
          <a:xfrm>
            <a:off x="3525375" y="4711775"/>
            <a:ext cx="55704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Andrew Ng, </a:t>
            </a:r>
            <a:r>
              <a:rPr b="1"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OpenClassroom Machine Learning,</a:t>
            </a:r>
            <a:r>
              <a:rPr lang="en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Exercise 8, http://openclassroom.stanford.edu</a:t>
            </a:r>
            <a:endParaRPr sz="1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6" name="Google Shape;316;p65"/>
          <p:cNvPicPr preferRelativeResize="0"/>
          <p:nvPr/>
        </p:nvPicPr>
        <p:blipFill rotWithShape="1">
          <a:blip r:embed="rId4">
            <a:alphaModFix/>
          </a:blip>
          <a:srcRect b="169" l="0" r="0" t="169"/>
          <a:stretch/>
        </p:blipFill>
        <p:spPr>
          <a:xfrm>
            <a:off x="4744200" y="1131300"/>
            <a:ext cx="3894300" cy="30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65"/>
          <p:cNvSpPr txBox="1"/>
          <p:nvPr/>
        </p:nvSpPr>
        <p:spPr>
          <a:xfrm>
            <a:off x="4846050" y="1011425"/>
            <a:ext cx="1680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Non-linear Boundary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65"/>
          <p:cNvSpPr txBox="1"/>
          <p:nvPr/>
        </p:nvSpPr>
        <p:spPr>
          <a:xfrm>
            <a:off x="367550" y="1160150"/>
            <a:ext cx="29397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But can lead to overfitting, decreasing the predictive power.</a:t>
            </a:r>
            <a:b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On the training data, the cases are perfectly segregated. Will this generalize?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6"/>
          <p:cNvSpPr/>
          <p:nvPr/>
        </p:nvSpPr>
        <p:spPr>
          <a:xfrm>
            <a:off x="6271925" y="1061750"/>
            <a:ext cx="1106400" cy="1559100"/>
          </a:xfrm>
          <a:prstGeom prst="bracketPair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324" name="Google Shape;32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66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66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Machine Learning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66"/>
          <p:cNvSpPr txBox="1"/>
          <p:nvPr/>
        </p:nvSpPr>
        <p:spPr>
          <a:xfrm>
            <a:off x="1303650" y="783425"/>
            <a:ext cx="18534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Structured, numeric, non-null data matrix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66"/>
          <p:cNvSpPr/>
          <p:nvPr/>
        </p:nvSpPr>
        <p:spPr>
          <a:xfrm>
            <a:off x="5708475" y="18281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66"/>
          <p:cNvSpPr txBox="1"/>
          <p:nvPr/>
        </p:nvSpPr>
        <p:spPr>
          <a:xfrm>
            <a:off x="1628825" y="1341650"/>
            <a:ext cx="1260300" cy="1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0" name="Google Shape;330;p66"/>
          <p:cNvSpPr/>
          <p:nvPr/>
        </p:nvSpPr>
        <p:spPr>
          <a:xfrm>
            <a:off x="2956500" y="18144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66"/>
          <p:cNvSpPr txBox="1"/>
          <p:nvPr/>
        </p:nvSpPr>
        <p:spPr>
          <a:xfrm>
            <a:off x="3433000" y="1096275"/>
            <a:ext cx="2180700" cy="1559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ML Algorithm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66"/>
          <p:cNvSpPr txBox="1"/>
          <p:nvPr/>
        </p:nvSpPr>
        <p:spPr>
          <a:xfrm>
            <a:off x="6323250" y="1553475"/>
            <a:ext cx="12603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Set of predictions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3" name="Google Shape;33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0" y="2500075"/>
            <a:ext cx="1982550" cy="26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6"/>
          <p:cNvSpPr/>
          <p:nvPr/>
        </p:nvSpPr>
        <p:spPr>
          <a:xfrm>
            <a:off x="2119050" y="3136550"/>
            <a:ext cx="1106400" cy="1559100"/>
          </a:xfrm>
          <a:prstGeom prst="bracketPair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6"/>
          <p:cNvSpPr txBox="1"/>
          <p:nvPr/>
        </p:nvSpPr>
        <p:spPr>
          <a:xfrm>
            <a:off x="2119050" y="3340950"/>
            <a:ext cx="11064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256 x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256 x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= 196,608 input params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66"/>
          <p:cNvSpPr/>
          <p:nvPr/>
        </p:nvSpPr>
        <p:spPr>
          <a:xfrm>
            <a:off x="3318075" y="3834175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900" y="3398025"/>
            <a:ext cx="3860400" cy="11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6"/>
          <p:cNvSpPr txBox="1"/>
          <p:nvPr/>
        </p:nvSpPr>
        <p:spPr>
          <a:xfrm>
            <a:off x="4991700" y="2984150"/>
            <a:ext cx="15432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AlexNet (2012) (60M parameters)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66"/>
          <p:cNvSpPr/>
          <p:nvPr/>
        </p:nvSpPr>
        <p:spPr>
          <a:xfrm>
            <a:off x="8015238" y="3180775"/>
            <a:ext cx="1106400" cy="1559100"/>
          </a:xfrm>
          <a:prstGeom prst="bracketPair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66"/>
          <p:cNvSpPr/>
          <p:nvPr/>
        </p:nvSpPr>
        <p:spPr>
          <a:xfrm>
            <a:off x="7746645" y="3830725"/>
            <a:ext cx="2370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66"/>
          <p:cNvSpPr txBox="1"/>
          <p:nvPr/>
        </p:nvSpPr>
        <p:spPr>
          <a:xfrm>
            <a:off x="8046148" y="3340950"/>
            <a:ext cx="10755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95% “greatest boy ever”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5%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“silliness”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66"/>
          <p:cNvSpPr txBox="1"/>
          <p:nvPr/>
        </p:nvSpPr>
        <p:spPr>
          <a:xfrm>
            <a:off x="3718275" y="4864175"/>
            <a:ext cx="53775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Krizhevsky, I Sutskever, GE Hinton - Advances in neural information processing systems, 2012</a:t>
            </a:r>
            <a:endParaRPr sz="9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7"/>
          <p:cNvSpPr txBox="1"/>
          <p:nvPr/>
        </p:nvSpPr>
        <p:spPr>
          <a:xfrm>
            <a:off x="1138250" y="914400"/>
            <a:ext cx="525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ape 477" id="348" name="Google Shape;34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575" y="356704"/>
            <a:ext cx="1260300" cy="252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67"/>
          <p:cNvCxnSpPr/>
          <p:nvPr/>
        </p:nvCxnSpPr>
        <p:spPr>
          <a:xfrm>
            <a:off x="311699" y="744560"/>
            <a:ext cx="8520600" cy="0"/>
          </a:xfrm>
          <a:prstGeom prst="straightConnector1">
            <a:avLst/>
          </a:prstGeom>
          <a:noFill/>
          <a:ln cap="flat" cmpd="sng" w="25400">
            <a:solidFill>
              <a:srgbClr val="10CF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67"/>
          <p:cNvSpPr txBox="1"/>
          <p:nvPr>
            <p:ph idx="4294967295" type="title"/>
          </p:nvPr>
        </p:nvSpPr>
        <p:spPr>
          <a:xfrm>
            <a:off x="311700" y="220025"/>
            <a:ext cx="5787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Helvetica Neue Light"/>
              <a:buNone/>
            </a:pPr>
            <a:r>
              <a:rPr lang="en" sz="24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Why are explanations important?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67"/>
          <p:cNvSpPr/>
          <p:nvPr/>
        </p:nvSpPr>
        <p:spPr>
          <a:xfrm>
            <a:off x="4641675" y="25901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67"/>
          <p:cNvSpPr txBox="1"/>
          <p:nvPr/>
        </p:nvSpPr>
        <p:spPr>
          <a:xfrm>
            <a:off x="5063050" y="2342875"/>
            <a:ext cx="16962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You’re going to die in the next 24 hours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3" name="Google Shape;353;p67"/>
          <p:cNvGrpSpPr/>
          <p:nvPr/>
        </p:nvGrpSpPr>
        <p:grpSpPr>
          <a:xfrm>
            <a:off x="2366200" y="1586850"/>
            <a:ext cx="2180700" cy="1906725"/>
            <a:chOff x="1909000" y="1586850"/>
            <a:chExt cx="2180700" cy="1906725"/>
          </a:xfrm>
        </p:grpSpPr>
        <p:sp>
          <p:nvSpPr>
            <p:cNvPr id="354" name="Google Shape;354;p67"/>
            <p:cNvSpPr txBox="1"/>
            <p:nvPr/>
          </p:nvSpPr>
          <p:spPr>
            <a:xfrm>
              <a:off x="1909000" y="1934475"/>
              <a:ext cx="2180700" cy="15591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ML Model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67"/>
            <p:cNvSpPr txBox="1"/>
            <p:nvPr/>
          </p:nvSpPr>
          <p:spPr>
            <a:xfrm>
              <a:off x="2335300" y="1586850"/>
              <a:ext cx="1260300" cy="3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Robot Doctor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6" name="Google Shape;356;p67"/>
          <p:cNvSpPr/>
          <p:nvPr/>
        </p:nvSpPr>
        <p:spPr>
          <a:xfrm>
            <a:off x="457350" y="1743600"/>
            <a:ext cx="1425300" cy="1906800"/>
          </a:xfrm>
          <a:prstGeom prst="verticalScroll">
            <a:avLst>
              <a:gd fmla="val 12500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7"/>
          <p:cNvSpPr txBox="1"/>
          <p:nvPr/>
        </p:nvSpPr>
        <p:spPr>
          <a:xfrm>
            <a:off x="562025" y="1951250"/>
            <a:ext cx="1260300" cy="1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________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8" name="Google Shape;35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6802" y="2225152"/>
            <a:ext cx="1158449" cy="982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7"/>
          <p:cNvSpPr/>
          <p:nvPr/>
        </p:nvSpPr>
        <p:spPr>
          <a:xfrm>
            <a:off x="1889700" y="2576400"/>
            <a:ext cx="400200" cy="252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67"/>
          <p:cNvSpPr txBox="1"/>
          <p:nvPr/>
        </p:nvSpPr>
        <p:spPr>
          <a:xfrm>
            <a:off x="349800" y="1104600"/>
            <a:ext cx="19401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Input data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(current vital signals)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67"/>
          <p:cNvSpPr txBox="1"/>
          <p:nvPr/>
        </p:nvSpPr>
        <p:spPr>
          <a:xfrm>
            <a:off x="7166250" y="1628700"/>
            <a:ext cx="13077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Great!</a:t>
            </a:r>
            <a:endParaRPr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Conte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